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819" r:id="rId2"/>
    <p:sldMasterId id="2147483820" r:id="rId3"/>
  </p:sldMasterIdLst>
  <p:notesMasterIdLst>
    <p:notesMasterId r:id="rId29"/>
  </p:notesMasterIdLst>
  <p:handoutMasterIdLst>
    <p:handoutMasterId r:id="rId30"/>
  </p:handoutMasterIdLst>
  <p:sldIdLst>
    <p:sldId id="268" r:id="rId4"/>
    <p:sldId id="266" r:id="rId5"/>
    <p:sldId id="270" r:id="rId6"/>
    <p:sldId id="306" r:id="rId7"/>
    <p:sldId id="307" r:id="rId8"/>
    <p:sldId id="308" r:id="rId9"/>
    <p:sldId id="309" r:id="rId10"/>
    <p:sldId id="295" r:id="rId11"/>
    <p:sldId id="310" r:id="rId12"/>
    <p:sldId id="311" r:id="rId13"/>
    <p:sldId id="312" r:id="rId14"/>
    <p:sldId id="314" r:id="rId15"/>
    <p:sldId id="313" r:id="rId16"/>
    <p:sldId id="296" r:id="rId17"/>
    <p:sldId id="260" r:id="rId18"/>
    <p:sldId id="299" r:id="rId19"/>
    <p:sldId id="297" r:id="rId20"/>
    <p:sldId id="300" r:id="rId21"/>
    <p:sldId id="301" r:id="rId22"/>
    <p:sldId id="302" r:id="rId23"/>
    <p:sldId id="303" r:id="rId24"/>
    <p:sldId id="304" r:id="rId25"/>
    <p:sldId id="290" r:id="rId26"/>
    <p:sldId id="305" r:id="rId27"/>
    <p:sldId id="298" r:id="rId2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69A5"/>
    <a:srgbClr val="DAB823"/>
    <a:srgbClr val="285A95"/>
    <a:srgbClr val="FAF8E6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3742" autoAdjust="0"/>
  </p:normalViewPr>
  <p:slideViewPr>
    <p:cSldViewPr snapToGrid="0" snapToObjects="1">
      <p:cViewPr varScale="1">
        <p:scale>
          <a:sx n="86" d="100"/>
          <a:sy n="86" d="100"/>
        </p:scale>
        <p:origin x="408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Label Count of Training</a:t>
            </a:r>
            <a:r>
              <a:rPr lang="en-US" altLang="zh-CN" baseline="0" dirty="0"/>
              <a:t> Set</a:t>
            </a:r>
            <a:endParaRPr lang="en-US" alt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2584804912276926"/>
          <c:y val="0.11917408571160525"/>
          <c:w val="0.85529455676493238"/>
          <c:h val="0.670852470862052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Agree</c:v>
                </c:pt>
                <c:pt idx="1">
                  <c:v>Disagree</c:v>
                </c:pt>
                <c:pt idx="2">
                  <c:v>Discuss</c:v>
                </c:pt>
                <c:pt idx="3">
                  <c:v>Unrelated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3678</c:v>
                </c:pt>
                <c:pt idx="1">
                  <c:v>840</c:v>
                </c:pt>
                <c:pt idx="2">
                  <c:v>8909</c:v>
                </c:pt>
                <c:pt idx="3">
                  <c:v>36545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D1-46D0-B5E5-F7B13FDF58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82790847"/>
        <c:axId val="1382791263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gradFill rotWithShape="1">
                    <a:gsLst>
                      <a:gs pos="0">
                        <a:schemeClr val="accent2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2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2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Agree</c:v>
                      </c:pt>
                      <c:pt idx="1">
                        <c:v>Disagree</c:v>
                      </c:pt>
                      <c:pt idx="2">
                        <c:v>Discuss</c:v>
                      </c:pt>
                      <c:pt idx="3">
                        <c:v>Unrelated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AD1-46D0-B5E5-F7B13FDF586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列2</c:v>
                      </c:pt>
                    </c:strCache>
                  </c:strRef>
                </c:tx>
                <c:spPr>
                  <a:gradFill rotWithShape="1">
                    <a:gsLst>
                      <a:gs pos="0">
                        <a:schemeClr val="accent3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3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3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Agree</c:v>
                      </c:pt>
                      <c:pt idx="1">
                        <c:v>Disagree</c:v>
                      </c:pt>
                      <c:pt idx="2">
                        <c:v>Discuss</c:v>
                      </c:pt>
                      <c:pt idx="3">
                        <c:v>Unrelated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AD1-46D0-B5E5-F7B13FDF586E}"/>
                  </c:ext>
                </c:extLst>
              </c15:ser>
            </c15:filteredBarSeries>
          </c:ext>
        </c:extLst>
      </c:barChart>
      <c:catAx>
        <c:axId val="1382790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2791263"/>
        <c:crosses val="autoZero"/>
        <c:auto val="1"/>
        <c:lblAlgn val="ctr"/>
        <c:lblOffset val="100"/>
        <c:noMultiLvlLbl val="0"/>
      </c:catAx>
      <c:valAx>
        <c:axId val="13827912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2790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B447A-5A6D-4A9A-A59D-CE77CCEAB2B7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2353FE-F829-44C6-9AED-E3E2C4C868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2767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2024/5/15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684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2865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218ED47-3724-4CBD-BB89-CF38E3323A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7257"/>
            <a:ext cx="12192000" cy="6850743"/>
          </a:xfrm>
          <a:prstGeom prst="rect">
            <a:avLst/>
          </a:prstGeom>
        </p:spPr>
      </p:pic>
      <p:sp>
        <p:nvSpPr>
          <p:cNvPr id="29" name="文本占位符 28"/>
          <p:cNvSpPr>
            <a:spLocks noGrp="1"/>
          </p:cNvSpPr>
          <p:nvPr>
            <p:ph type="body" sz="quarter" idx="10" hasCustomPrompt="1"/>
          </p:nvPr>
        </p:nvSpPr>
        <p:spPr>
          <a:xfrm>
            <a:off x="5980587" y="2329713"/>
            <a:ext cx="6009007" cy="2024138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>
            <a:lvl1pPr marL="0" indent="0">
              <a:buNone/>
              <a:defRPr kumimoji="1" lang="zh-CN" altLang="en-US" sz="7200" b="1" smtClean="0">
                <a:solidFill>
                  <a:schemeClr val="bg1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defTabSz="609555">
              <a:lnSpc>
                <a:spcPct val="80000"/>
              </a:lnSpc>
            </a:pPr>
            <a:r>
              <a:rPr kumimoji="1" lang="en-US" altLang="zh-CN" sz="7200" b="1" dirty="0">
                <a:solidFill>
                  <a:schemeClr val="bg1"/>
                </a:solidFill>
              </a:rPr>
              <a:t>POWERPOINT</a:t>
            </a:r>
          </a:p>
          <a:p>
            <a:pPr defTabSz="609555">
              <a:lnSpc>
                <a:spcPct val="80000"/>
              </a:lnSpc>
            </a:pPr>
            <a:r>
              <a:rPr kumimoji="1" lang="en-US" altLang="zh-CN" sz="7200" b="1" dirty="0">
                <a:solidFill>
                  <a:schemeClr val="bg1"/>
                </a:solidFill>
              </a:rPr>
              <a:t>TEMPLATE</a:t>
            </a:r>
            <a:endParaRPr kumimoji="1"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730723"/>
            <a:ext cx="6009007" cy="418570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>
            <a:lvl1pPr marL="0" marR="0" indent="0" algn="l" defTabSz="609555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2200" b="1" dirty="0">
                <a:solidFill>
                  <a:schemeClr val="bg1"/>
                </a:solidFill>
              </a:defRPr>
            </a:lvl1pPr>
          </a:lstStyle>
          <a:p>
            <a:pPr defTabSz="609555">
              <a:lnSpc>
                <a:spcPct val="80000"/>
              </a:lnSpc>
            </a:pPr>
            <a:r>
              <a:rPr kumimoji="1" lang="en-US" altLang="zh-CN" sz="2400" b="1" dirty="0">
                <a:solidFill>
                  <a:schemeClr val="bg1"/>
                </a:solidFill>
              </a:rPr>
              <a:t>DESIGNED</a:t>
            </a:r>
            <a:r>
              <a:rPr kumimoji="1" lang="zh-CN" altLang="en-US" sz="2400" b="1" dirty="0">
                <a:solidFill>
                  <a:schemeClr val="bg1"/>
                </a:solidFill>
              </a:rPr>
              <a:t> </a:t>
            </a:r>
            <a:r>
              <a:rPr kumimoji="1" lang="en-US" altLang="zh-CN" sz="2400" b="1" dirty="0">
                <a:solidFill>
                  <a:schemeClr val="bg1"/>
                </a:solidFill>
              </a:rPr>
              <a:t>BY</a:t>
            </a:r>
            <a:r>
              <a:rPr kumimoji="1" lang="zh-CN" altLang="en-US" sz="2400" b="1" dirty="0">
                <a:solidFill>
                  <a:schemeClr val="bg1"/>
                </a:solidFill>
              </a:rPr>
              <a:t> </a:t>
            </a:r>
            <a:r>
              <a:rPr kumimoji="1" lang="en-US" altLang="zh-CN" sz="2400" b="1" dirty="0">
                <a:solidFill>
                  <a:schemeClr val="bg1"/>
                </a:solidFill>
              </a:rPr>
              <a:t>OfficePLUS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2" name="文本占位符 30"/>
          <p:cNvSpPr>
            <a:spLocks noGrp="1"/>
          </p:cNvSpPr>
          <p:nvPr>
            <p:ph type="body" sz="quarter" idx="12" hasCustomPrompt="1"/>
          </p:nvPr>
        </p:nvSpPr>
        <p:spPr>
          <a:xfrm>
            <a:off x="6967566" y="1038790"/>
            <a:ext cx="3530157" cy="418570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>
            <a:lvl1pPr marL="0" marR="0" indent="0" algn="ctr" defTabSz="609555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2200" b="0" dirty="0">
                <a:solidFill>
                  <a:schemeClr val="bg1"/>
                </a:solidFill>
              </a:defRPr>
            </a:lvl1pPr>
          </a:lstStyle>
          <a:p>
            <a:pPr defTabSz="609555">
              <a:lnSpc>
                <a:spcPct val="80000"/>
              </a:lnSpc>
            </a:pPr>
            <a:r>
              <a:rPr kumimoji="1" lang="en-US" altLang="zh-CN" sz="2400" b="1" dirty="0">
                <a:solidFill>
                  <a:schemeClr val="bg1"/>
                </a:solidFill>
              </a:rPr>
              <a:t>COMPANY  |  LOGO</a:t>
            </a:r>
          </a:p>
        </p:txBody>
      </p:sp>
      <p:sp>
        <p:nvSpPr>
          <p:cNvPr id="6" name="平行四边形 5">
            <a:extLst>
              <a:ext uri="{FF2B5EF4-FFF2-40B4-BE49-F238E27FC236}">
                <a16:creationId xmlns:a16="http://schemas.microsoft.com/office/drawing/2014/main" id="{ACE5DB22-ACED-4220-B512-6543F8770AED}"/>
              </a:ext>
            </a:extLst>
          </p:cNvPr>
          <p:cNvSpPr/>
          <p:nvPr userDrawn="1"/>
        </p:nvSpPr>
        <p:spPr>
          <a:xfrm>
            <a:off x="3772955" y="0"/>
            <a:ext cx="10094045" cy="6853291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Hans-HK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6612041" y="3056450"/>
            <a:ext cx="4908447" cy="871766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06268" y="4253255"/>
            <a:ext cx="4914688" cy="63046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982F88-95D3-4764-91F2-EFE7D5109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AAADA8-7FF3-4F88-9087-496812343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2712E6F6-6EC8-4C49-8436-AE6259F5D9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2235200"/>
            <a:ext cx="5936343" cy="2387600"/>
          </a:xfrm>
          <a:custGeom>
            <a:avLst/>
            <a:gdLst>
              <a:gd name="connsiteX0" fmla="*/ 0 w 5936343"/>
              <a:gd name="connsiteY0" fmla="*/ 0 h 2387600"/>
              <a:gd name="connsiteX1" fmla="*/ 5936343 w 5936343"/>
              <a:gd name="connsiteY1" fmla="*/ 0 h 2387600"/>
              <a:gd name="connsiteX2" fmla="*/ 5339443 w 5936343"/>
              <a:gd name="connsiteY2" fmla="*/ 2387600 h 2387600"/>
              <a:gd name="connsiteX3" fmla="*/ 0 w 5936343"/>
              <a:gd name="connsiteY3" fmla="*/ 2387600 h 238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6343" h="2387600">
                <a:moveTo>
                  <a:pt x="0" y="0"/>
                </a:moveTo>
                <a:lnTo>
                  <a:pt x="5936343" y="0"/>
                </a:lnTo>
                <a:lnTo>
                  <a:pt x="5339443" y="2387600"/>
                </a:lnTo>
                <a:lnTo>
                  <a:pt x="0" y="2387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89E1C50-4B55-487D-B6F4-D82EF7E365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39990" y="3254204"/>
            <a:ext cx="2238112" cy="1026144"/>
          </a:xfrm>
          <a:prstGeom prst="parallelogram">
            <a:avLst>
              <a:gd name="adj" fmla="val 28694"/>
            </a:avLst>
          </a:prstGeom>
          <a:solidFill>
            <a:schemeClr val="accent1">
              <a:alpha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1053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740886-8DB7-4D6A-A716-E03161CBC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D68E9C-F2B1-43D9-B15A-091D5C7BC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485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56F6A2-60FE-42A9-A150-20442F03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9952BA-1023-47A6-A0E9-FAF6BE9A8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239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1149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967638" y="3773714"/>
            <a:ext cx="5426076" cy="1367963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967638" y="5488638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967638" y="579950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FC03A46F-3DD1-4635-9C8B-0082113DA9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130300"/>
            <a:ext cx="12191999" cy="238760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C494B9B-BD23-4E69-B1F9-902A04710F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6155" y="898604"/>
            <a:ext cx="4522816" cy="2910588"/>
          </a:xfrm>
          <a:prstGeom prst="parallelogram">
            <a:avLst>
              <a:gd name="adj" fmla="val 28694"/>
            </a:avLst>
          </a:prstGeom>
          <a:solidFill>
            <a:schemeClr val="accent2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037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93506" y="368646"/>
            <a:ext cx="3556002" cy="441111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3139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2024/5/15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063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0473"/>
          <a:stretch/>
        </p:blipFill>
        <p:spPr>
          <a:xfrm>
            <a:off x="3715352" y="0"/>
            <a:ext cx="8476647" cy="6858000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>
            <a:off x="2247900" y="0"/>
            <a:ext cx="7429500" cy="6858000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 rot="18799330">
            <a:off x="1548954" y="1401983"/>
            <a:ext cx="4552950" cy="4552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 userDrawn="1"/>
        </p:nvSpPr>
        <p:spPr>
          <a:xfrm>
            <a:off x="902713" y="5261328"/>
            <a:ext cx="3046678" cy="1620658"/>
          </a:xfrm>
          <a:prstGeom prst="triangle">
            <a:avLst>
              <a:gd name="adj" fmla="val 4285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 userDrawn="1"/>
        </p:nvSpPr>
        <p:spPr>
          <a:xfrm rot="10800000">
            <a:off x="0" y="-1"/>
            <a:ext cx="1645920" cy="226489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401845" y="396878"/>
            <a:ext cx="4000500" cy="735570"/>
          </a:xfrm>
          <a:prstGeom prst="rect">
            <a:avLst/>
          </a:prstGeom>
          <a:noFill/>
        </p:spPr>
        <p:txBody>
          <a:bodyPr wrap="square" lIns="91424" tIns="45712" rIns="91424" bIns="45712" rtlCol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kumimoji="1"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defRPr>
            </a:lvl1pPr>
          </a:lstStyle>
          <a:p>
            <a:pPr defTabSz="457106">
              <a:lnSpc>
                <a:spcPct val="110000"/>
              </a:lnSpc>
            </a:pP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rPr>
              <a:t>MORE THAN TEMPLATE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defTabSz="457106">
              <a:lnSpc>
                <a:spcPct val="110000"/>
              </a:lnSpc>
            </a:pPr>
            <a:r>
              <a:rPr kumimoji="1"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点击此处添加副标题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 userDrawn="1"/>
        </p:nvSpPr>
        <p:spPr>
          <a:xfrm>
            <a:off x="0" y="0"/>
            <a:ext cx="6965950" cy="6858000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401845" y="396878"/>
            <a:ext cx="4000500" cy="735570"/>
          </a:xfrm>
          <a:prstGeom prst="rect">
            <a:avLst/>
          </a:prstGeom>
          <a:noFill/>
        </p:spPr>
        <p:txBody>
          <a:bodyPr wrap="square" lIns="91424" tIns="45712" rIns="91424" bIns="45712" rtlCol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kumimoji="1"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defRPr>
            </a:lvl1pPr>
          </a:lstStyle>
          <a:p>
            <a:pPr defTabSz="457106">
              <a:lnSpc>
                <a:spcPct val="110000"/>
              </a:lnSpc>
            </a:pP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rPr>
              <a:t>MORE THAN TEMPLATE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defTabSz="457106">
              <a:lnSpc>
                <a:spcPct val="110000"/>
              </a:lnSpc>
            </a:pPr>
            <a:r>
              <a:rPr kumimoji="1"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点击此处添加副标题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5632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 flipH="1">
            <a:off x="4561647" y="-76200"/>
            <a:ext cx="3991805" cy="706120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 userDrawn="1"/>
        </p:nvSpPr>
        <p:spPr>
          <a:xfrm rot="1738231">
            <a:off x="6906759" y="-809537"/>
            <a:ext cx="5189648" cy="96379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401845" y="396878"/>
            <a:ext cx="4000500" cy="735570"/>
          </a:xfrm>
          <a:prstGeom prst="rect">
            <a:avLst/>
          </a:prstGeom>
          <a:noFill/>
        </p:spPr>
        <p:txBody>
          <a:bodyPr wrap="square" lIns="91424" tIns="45712" rIns="91424" bIns="45712" rtlCol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kumimoji="1"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defRPr>
            </a:lvl1pPr>
          </a:lstStyle>
          <a:p>
            <a:pPr defTabSz="457106">
              <a:lnSpc>
                <a:spcPct val="110000"/>
              </a:lnSpc>
            </a:pP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rPr>
              <a:t>MORE THAN TEMPLATE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defTabSz="457106">
              <a:lnSpc>
                <a:spcPct val="110000"/>
              </a:lnSpc>
            </a:pPr>
            <a:r>
              <a:rPr kumimoji="1"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点击此处添加副标题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9874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 userDrawn="1"/>
        </p:nvSpPr>
        <p:spPr>
          <a:xfrm rot="6907040">
            <a:off x="594050" y="1644416"/>
            <a:ext cx="5459838" cy="8752443"/>
          </a:xfrm>
          <a:prstGeom prst="triangle">
            <a:avLst>
              <a:gd name="adj" fmla="val 6762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 userDrawn="1"/>
        </p:nvSpPr>
        <p:spPr>
          <a:xfrm rot="5400000">
            <a:off x="180975" y="-352425"/>
            <a:ext cx="3657600" cy="4019550"/>
          </a:xfrm>
          <a:prstGeom prst="triangle">
            <a:avLst>
              <a:gd name="adj" fmla="val 52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401845" y="396878"/>
            <a:ext cx="4000500" cy="735570"/>
          </a:xfrm>
          <a:prstGeom prst="rect">
            <a:avLst/>
          </a:prstGeom>
          <a:noFill/>
        </p:spPr>
        <p:txBody>
          <a:bodyPr wrap="square" lIns="91424" tIns="45712" rIns="91424" bIns="45712" rtlCol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kumimoji="1" lang="zh-CN" altLang="en-US" sz="1800" b="1" dirty="0">
                <a:solidFill>
                  <a:schemeClr val="bg1"/>
                </a:solidFill>
                <a:latin typeface="Century Gothic"/>
                <a:ea typeface="微软雅黑"/>
              </a:defRPr>
            </a:lvl1pPr>
          </a:lstStyle>
          <a:p>
            <a:pPr defTabSz="457106">
              <a:lnSpc>
                <a:spcPct val="110000"/>
              </a:lnSpc>
            </a:pP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rPr>
              <a:t>MORE THAN TEMPLATE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defTabSz="457106">
              <a:lnSpc>
                <a:spcPct val="110000"/>
              </a:lnSpc>
            </a:pPr>
            <a:r>
              <a:rPr kumimoji="1"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点击此处添加副标题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358986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401845" y="396878"/>
            <a:ext cx="4000500" cy="735570"/>
          </a:xfrm>
          <a:prstGeom prst="rect">
            <a:avLst/>
          </a:prstGeom>
          <a:noFill/>
        </p:spPr>
        <p:txBody>
          <a:bodyPr wrap="square" lIns="91424" tIns="45712" rIns="91424" bIns="45712" rtlCol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kumimoji="1"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defRPr>
            </a:lvl1pPr>
          </a:lstStyle>
          <a:p>
            <a:pPr defTabSz="457106">
              <a:lnSpc>
                <a:spcPct val="110000"/>
              </a:lnSpc>
            </a:pP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"/>
              </a:rPr>
              <a:t>MORE THAN TEMPLATE</a:t>
            </a:r>
            <a:endParaRPr kumimoji="1"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defTabSz="457106">
              <a:lnSpc>
                <a:spcPct val="110000"/>
              </a:lnSpc>
            </a:pPr>
            <a:r>
              <a:rPr kumimoji="1"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点击此处添加副标题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04528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612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713085" y="3201869"/>
            <a:ext cx="4807403" cy="731467"/>
          </a:xfrm>
        </p:spPr>
        <p:txBody>
          <a:bodyPr anchor="ctr">
            <a:normAutofit/>
          </a:bodyPr>
          <a:lstStyle>
            <a:lvl1pPr marL="0" marR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13085" y="1957757"/>
            <a:ext cx="4807403" cy="1226182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F74A9276-AE6F-4E2E-92A7-68AA339F34F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71512" y="0"/>
            <a:ext cx="5560236" cy="6858000"/>
          </a:xfrm>
          <a:custGeom>
            <a:avLst/>
            <a:gdLst>
              <a:gd name="connsiteX0" fmla="*/ 1649601 w 5059038"/>
              <a:gd name="connsiteY0" fmla="*/ 0 h 6858000"/>
              <a:gd name="connsiteX1" fmla="*/ 5059038 w 5059038"/>
              <a:gd name="connsiteY1" fmla="*/ 0 h 6858000"/>
              <a:gd name="connsiteX2" fmla="*/ 3409437 w 5059038"/>
              <a:gd name="connsiteY2" fmla="*/ 6858000 h 6858000"/>
              <a:gd name="connsiteX3" fmla="*/ 0 w 50590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038" h="6858000">
                <a:moveTo>
                  <a:pt x="1649601" y="0"/>
                </a:moveTo>
                <a:lnTo>
                  <a:pt x="5059038" y="0"/>
                </a:lnTo>
                <a:lnTo>
                  <a:pt x="34094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EB1FD87C-70ED-454C-BADA-AD9D81B8BA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26585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4B78E6A6-9858-43A4-8E8C-8C61823476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56438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5981" y="5030201"/>
            <a:ext cx="2390457" cy="304612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272658" y="5038542"/>
            <a:ext cx="245808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26537797-5289-454B-89FF-B471974F0A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2743" y="2009775"/>
            <a:ext cx="3415382" cy="1565906"/>
          </a:xfrm>
          <a:prstGeom prst="parallelogram">
            <a:avLst>
              <a:gd name="adj" fmla="val 28694"/>
            </a:avLst>
          </a:prstGeom>
          <a:solidFill>
            <a:schemeClr val="tx1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4491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2" r:id="rId2"/>
    <p:sldLayoutId id="2147483683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333324"/>
      </p:ext>
    </p:extLst>
  </p:cSld>
  <p:clrMap bg1="lt1" tx1="dk1" bg2="lt2" tx2="dk2" accent1="accent1" accent2="accent2" accent3="accent3" accent4="accent4" accent5="accent5" accent6="accent6" hlink="hlink" folHlink="folHlink"/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81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 2">
            <a:extLst>
              <a:ext uri="{FF2B5EF4-FFF2-40B4-BE49-F238E27FC236}">
                <a16:creationId xmlns:a16="http://schemas.microsoft.com/office/drawing/2014/main" id="{4308D669-459E-21C4-B427-EBC7E8ABBA03}"/>
              </a:ext>
            </a:extLst>
          </p:cNvPr>
          <p:cNvSpPr txBox="1">
            <a:spLocks/>
          </p:cNvSpPr>
          <p:nvPr/>
        </p:nvSpPr>
        <p:spPr>
          <a:xfrm>
            <a:off x="3684119" y="2757369"/>
            <a:ext cx="8507881" cy="1687323"/>
          </a:xfrm>
          <a:prstGeom prst="rect">
            <a:avLst/>
          </a:prstGeom>
          <a:solidFill>
            <a:sysClr val="window" lastClr="FFFFFF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ea typeface="Tahom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DATA130030.01 (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cs typeface="+mn-cs"/>
              </a:rPr>
              <a:t>自然语言处理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)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School of Data Science </a:t>
            </a:r>
            <a:r>
              <a:rPr kumimoji="0" lang="en-US" altLang="zh-CN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Fudan University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Tahoma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0EEAC5-700D-45D9-AFD0-43F2F8A6857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889" y="0"/>
            <a:ext cx="4584225" cy="6858000"/>
          </a:xfrm>
          <a:prstGeom prst="parallelogram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5127678" y="1135079"/>
            <a:ext cx="6612833" cy="195703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Fake news challenge</a:t>
            </a:r>
            <a:endParaRPr lang="zh-CN" altLang="en-US" sz="48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3" name="文本占位符 72">
            <a:extLst>
              <a:ext uri="{FF2B5EF4-FFF2-40B4-BE49-F238E27FC236}">
                <a16:creationId xmlns:a16="http://schemas.microsoft.com/office/drawing/2014/main" id="{8F29F4A5-DEA5-48A8-80A3-7EB4FF9778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75120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4" name="文本占位符 73">
            <a:extLst>
              <a:ext uri="{FF2B5EF4-FFF2-40B4-BE49-F238E27FC236}">
                <a16:creationId xmlns:a16="http://schemas.microsoft.com/office/drawing/2014/main" id="{A14DD2A5-C527-47DC-889E-CD8EC07BCB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973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37800" y="5112109"/>
            <a:ext cx="2390457" cy="304612"/>
          </a:xfrm>
        </p:spPr>
        <p:txBody>
          <a:bodyPr/>
          <a:lstStyle/>
          <a:p>
            <a:r>
              <a:rPr lang="zh-CN" altLang="en-US" sz="1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梅王毅  钟咏楠  利茵</a:t>
            </a:r>
            <a:endParaRPr lang="en-US" altLang="zh-CN" sz="1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56CB2FC-481E-4D9F-8E63-9FE3B2DAA6D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26604" y="258622"/>
            <a:ext cx="2859030" cy="137465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0EC6337D-F3B1-41C0-BB86-328603359B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79787" y="5112109"/>
            <a:ext cx="1677507" cy="296271"/>
          </a:xfrm>
        </p:spPr>
        <p:txBody>
          <a:bodyPr/>
          <a:lstStyle/>
          <a:p>
            <a:r>
              <a:rPr lang="en-US" altLang="en-US" sz="1800" b="1" dirty="0"/>
              <a:t>2024/5/15</a:t>
            </a:r>
            <a:endParaRPr lang="zh-Hans-HK" altLang="en-US" sz="1800" b="1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80EB033-25A7-8041-7B75-0F25A9827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00" y="4366425"/>
            <a:ext cx="1916211" cy="191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A0623FA7-C130-1B85-4A59-FF57CD38A668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 </a:t>
            </a:r>
            <a:r>
              <a:rPr lang="en-US" altLang="zh-CN" dirty="0"/>
              <a:t>Exploratory work 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3060E7-85E4-3ABB-DA42-2D0C76E5EA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40"/>
          <a:stretch/>
        </p:blipFill>
        <p:spPr>
          <a:xfrm>
            <a:off x="595314" y="923919"/>
            <a:ext cx="4832719" cy="548164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D5804C8-9899-5135-3510-E98BE389BF31}"/>
              </a:ext>
            </a:extLst>
          </p:cNvPr>
          <p:cNvSpPr txBox="1"/>
          <p:nvPr/>
        </p:nvSpPr>
        <p:spPr>
          <a:xfrm>
            <a:off x="5789862" y="1413063"/>
            <a:ext cx="564147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FF0000"/>
                </a:solidFill>
              </a:rPr>
              <a:t>A wide range of length distribution!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FF0000"/>
                </a:solidFill>
              </a:rPr>
              <a:t>A large maximum length!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FF0000"/>
                </a:solidFill>
              </a:rPr>
              <a:t>Length Constraints of NLP Models!  E.g. Bert: 512 tokens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799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81D8080-D294-47BF-9764-EE2F360FE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" t="-376" r="56939" b="376"/>
          <a:stretch/>
        </p:blipFill>
        <p:spPr>
          <a:xfrm>
            <a:off x="-44551" y="741668"/>
            <a:ext cx="5784900" cy="6125560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CDEEF27-591F-42CE-BCA6-66F50008EE3C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Preliminary Finetune Bert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sp>
        <p:nvSpPr>
          <p:cNvPr id="9" name="内容占位符 13">
            <a:extLst>
              <a:ext uri="{FF2B5EF4-FFF2-40B4-BE49-F238E27FC236}">
                <a16:creationId xmlns:a16="http://schemas.microsoft.com/office/drawing/2014/main" id="{3C8447F0-5E04-78F4-5A81-1A233AE2E498}"/>
              </a:ext>
            </a:extLst>
          </p:cNvPr>
          <p:cNvSpPr txBox="1">
            <a:spLocks/>
          </p:cNvSpPr>
          <p:nvPr/>
        </p:nvSpPr>
        <p:spPr>
          <a:xfrm>
            <a:off x="6411862" y="1578558"/>
            <a:ext cx="5456290" cy="3985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NSP is similar to part of this task, perfect for this challenge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Proposed in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2018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cs typeface="+mn-cs"/>
              </a:rPr>
              <a:t>Commonly used in the competition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3AC9D4B-C0CF-3B9F-D189-A9F13ADFAD2C}"/>
              </a:ext>
            </a:extLst>
          </p:cNvPr>
          <p:cNvSpPr txBox="1"/>
          <p:nvPr/>
        </p:nvSpPr>
        <p:spPr>
          <a:xfrm>
            <a:off x="6091239" y="5673270"/>
            <a:ext cx="6179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212529"/>
                </a:solidFill>
                <a:effectLst/>
                <a:latin typeface="system-ui"/>
              </a:rPr>
              <a:t>Devlin, J., Chang, M.-W., Lee, K., &amp; Toutanova, K. (2019). BERT: Pre-training of Deep Bidirectional Transformers for Language Understanding.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8935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CDEEF27-591F-42CE-BCA6-66F50008EE3C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Preliminary Finetune Bert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pic>
        <p:nvPicPr>
          <p:cNvPr id="2" name="内容占位符 5">
            <a:extLst>
              <a:ext uri="{FF2B5EF4-FFF2-40B4-BE49-F238E27FC236}">
                <a16:creationId xmlns:a16="http://schemas.microsoft.com/office/drawing/2014/main" id="{603C455F-0A95-40FD-8C73-C07BE9211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5" y="1489871"/>
            <a:ext cx="4874736" cy="25290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BFE8ACE-AB74-5425-3DD5-029235F6E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6" y="4657118"/>
            <a:ext cx="12740193" cy="158334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A4E5153-3329-7FF3-4D1D-6926A2304AFD}"/>
              </a:ext>
            </a:extLst>
          </p:cNvPr>
          <p:cNvSpPr txBox="1"/>
          <p:nvPr/>
        </p:nvSpPr>
        <p:spPr>
          <a:xfrm>
            <a:off x="5861434" y="1169370"/>
            <a:ext cx="58705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zh-CN" sz="2500" dirty="0"/>
              <a:t>Bert-base-uncased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zh-CN" sz="2500" dirty="0"/>
              <a:t>Truncate to 256 tokens, use only head of bodies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zh-CN" sz="2500" dirty="0"/>
              <a:t>Nearly </a:t>
            </a:r>
            <a:r>
              <a:rPr lang="en-US" altLang="zh-CN" sz="2500" dirty="0">
                <a:solidFill>
                  <a:srgbClr val="FF0000"/>
                </a:solidFill>
              </a:rPr>
              <a:t>800</a:t>
            </a:r>
            <a:r>
              <a:rPr lang="en-US" altLang="zh-CN" sz="2500" dirty="0"/>
              <a:t> points higher than the previous SOTA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zh-CN" sz="2500" dirty="0"/>
              <a:t>Micro F1 is high but Macro F1 is much lower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zh-CN" sz="2500" dirty="0"/>
              <a:t>Still can’t distinguish minor class well</a:t>
            </a:r>
            <a:endParaRPr lang="zh-CN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803668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E3DC8F5-2115-3170-EC25-9AFC3E28E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48" y="1049393"/>
            <a:ext cx="6088013" cy="5191070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CDEEF27-591F-42CE-BCA6-66F50008EE3C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Preliminary Finetune Bert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sp>
        <p:nvSpPr>
          <p:cNvPr id="9" name="内容占位符 13">
            <a:extLst>
              <a:ext uri="{FF2B5EF4-FFF2-40B4-BE49-F238E27FC236}">
                <a16:creationId xmlns:a16="http://schemas.microsoft.com/office/drawing/2014/main" id="{3C8447F0-5E04-78F4-5A81-1A233AE2E498}"/>
              </a:ext>
            </a:extLst>
          </p:cNvPr>
          <p:cNvSpPr txBox="1">
            <a:spLocks/>
          </p:cNvSpPr>
          <p:nvPr/>
        </p:nvSpPr>
        <p:spPr>
          <a:xfrm>
            <a:off x="6411862" y="1578558"/>
            <a:ext cx="5456290" cy="3985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NSP is similar to part of this task, perfect for this challenge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Proposed in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2018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cs typeface="+mn-cs"/>
              </a:rPr>
              <a:t>Commonly used in the competition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3AC9D4B-C0CF-3B9F-D189-A9F13ADFAD2C}"/>
              </a:ext>
            </a:extLst>
          </p:cNvPr>
          <p:cNvSpPr txBox="1"/>
          <p:nvPr/>
        </p:nvSpPr>
        <p:spPr>
          <a:xfrm>
            <a:off x="6012933" y="5655254"/>
            <a:ext cx="6179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212529"/>
                </a:solidFill>
                <a:effectLst/>
                <a:latin typeface="system-ui"/>
              </a:rPr>
              <a:t>Devlin, J., Chang, M.-W., Lee, K., &amp; Toutanova, K. (2019). BERT: Pre-training of Deep Bidirectional Transformers for Language Understanding.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1683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4150D277-CFAD-43D4-92E8-ABDD6A9BF1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9925" y="0"/>
            <a:ext cx="5330288" cy="685800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047663" y="2489116"/>
            <a:ext cx="4908447" cy="871766"/>
          </a:xfrm>
        </p:spPr>
        <p:txBody>
          <a:bodyPr>
            <a:normAutofit/>
          </a:bodyPr>
          <a:lstStyle/>
          <a:p>
            <a:r>
              <a:rPr lang="en-US" altLang="zh-CN" sz="48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Work</a:t>
            </a:r>
            <a:endParaRPr lang="zh-CN" altLang="en-US" sz="48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58D66A8F-4D8C-47F2-8924-81FD1EC24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96756" y="2402856"/>
            <a:ext cx="2238112" cy="1026144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009322" y="2470973"/>
            <a:ext cx="1480930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87CC4F1-B141-4672-9BC7-F9B95A7E6C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97080" y="-8259"/>
            <a:ext cx="2859030" cy="137465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70610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5F90627-DCE2-3288-B277-BF9E920AB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985" y="3240157"/>
            <a:ext cx="5104258" cy="3401901"/>
          </a:xfrm>
          <a:prstGeom prst="rect">
            <a:avLst/>
          </a:prstGeom>
        </p:spPr>
      </p:pic>
      <p:cxnSp>
        <p:nvCxnSpPr>
          <p:cNvPr id="5" name="直线连接符 4"/>
          <p:cNvCxnSpPr/>
          <p:nvPr/>
        </p:nvCxnSpPr>
        <p:spPr>
          <a:xfrm>
            <a:off x="6096000" y="1009009"/>
            <a:ext cx="0" cy="4627418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554027" y="1023730"/>
            <a:ext cx="5236087" cy="1847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1600" dirty="0"/>
              <a:t>A</a:t>
            </a:r>
            <a:r>
              <a:rPr lang="zh-CN" altLang="en-US" sz="1600" dirty="0"/>
              <a:t>pplies a 1D Convolutional Net on the headline and body text</a:t>
            </a:r>
            <a:r>
              <a:rPr lang="en-US" altLang="zh-CN" sz="16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1600" dirty="0"/>
              <a:t>R</a:t>
            </a:r>
            <a:r>
              <a:rPr lang="zh-CN" altLang="en-US" sz="1600" dirty="0"/>
              <a:t>epresented at the word level using the Google News pretrained vectors.</a:t>
            </a:r>
            <a:endParaRPr lang="en-US" altLang="zh-CN" sz="16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1600" dirty="0">
                <a:sym typeface="+mn-ea"/>
              </a:rPr>
              <a:t>T</a:t>
            </a:r>
            <a:r>
              <a:rPr lang="zh-CN" altLang="en-US" sz="1600" dirty="0">
                <a:sym typeface="+mn-ea"/>
              </a:rPr>
              <a:t>hen sent to a MLP with 4-class output and trained end-to-end. </a:t>
            </a:r>
          </a:p>
          <a:p>
            <a:pPr algn="just" defTabSz="60958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6285985" y="1076933"/>
            <a:ext cx="5793366" cy="2555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ym typeface="+mn-ea"/>
              </a:rPr>
              <a:t>T</a:t>
            </a:r>
            <a:r>
              <a:rPr lang="zh-CN" altLang="en-US" sz="1600" dirty="0">
                <a:sym typeface="+mn-ea"/>
              </a:rPr>
              <a:t>okenize and stem the text, generating unigram, bigram, and trigram models.</a:t>
            </a:r>
            <a:endParaRPr lang="en-US" altLang="zh-CN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ym typeface="+mn-ea"/>
              </a:rPr>
              <a:t>E</a:t>
            </a:r>
            <a:r>
              <a:rPr lang="zh-CN" altLang="en-US" sz="1600" dirty="0">
                <a:sym typeface="+mn-ea"/>
              </a:rPr>
              <a:t>xtract five different types of features for both the headlines and bodies</a:t>
            </a:r>
            <a:r>
              <a:rPr lang="en-US" altLang="zh-CN" sz="1600" dirty="0">
                <a:sym typeface="+mn-ea"/>
              </a:rPr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1600" dirty="0">
                <a:sym typeface="+mn-ea"/>
              </a:rPr>
              <a:t>Basic Count Feature 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600" dirty="0">
                <a:sym typeface="+mn-ea"/>
              </a:rPr>
              <a:t>TF-IDF Feature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600" dirty="0">
                <a:sym typeface="+mn-ea"/>
              </a:rPr>
              <a:t>SVD Feature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600" dirty="0">
                <a:sym typeface="+mn-ea"/>
              </a:rPr>
              <a:t>Word2Vec Feature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600" dirty="0">
                <a:sym typeface="+mn-ea"/>
              </a:rPr>
              <a:t>Sentiment Feature</a:t>
            </a:r>
          </a:p>
          <a:p>
            <a:pPr algn="ctr" defTabSz="60958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6C21CC91-7516-AB7A-6A0F-C62D64A5B78B}"/>
              </a:ext>
            </a:extLst>
          </p:cNvPr>
          <p:cNvSpPr txBox="1">
            <a:spLocks/>
          </p:cNvSpPr>
          <p:nvPr/>
        </p:nvSpPr>
        <p:spPr>
          <a:xfrm>
            <a:off x="3503473" y="240852"/>
            <a:ext cx="5185053" cy="658113"/>
          </a:xfrm>
          <a:prstGeom prst="rect">
            <a:avLst/>
          </a:prstGeom>
        </p:spPr>
        <p:txBody>
          <a:bodyPr/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1 Team 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82840EE-3B47-7BD6-D66A-B21C05CF16D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38991" y="2550097"/>
            <a:ext cx="4345237" cy="41694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D76A6EE-9BD5-D797-426F-424A972B7C67}"/>
              </a:ext>
            </a:extLst>
          </p:cNvPr>
          <p:cNvSpPr txBox="1"/>
          <p:nvPr/>
        </p:nvSpPr>
        <p:spPr>
          <a:xfrm>
            <a:off x="9596423" y="6581001"/>
            <a:ext cx="25955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https://github.com/Cisco-Talos/fnc-1</a:t>
            </a:r>
          </a:p>
        </p:txBody>
      </p:sp>
    </p:spTree>
    <p:extLst>
      <p:ext uri="{BB962C8B-B14F-4D97-AF65-F5344CB8AC3E}">
        <p14:creationId xmlns:p14="http://schemas.microsoft.com/office/powerpoint/2010/main" val="131961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Schematic diagram of UCLMR's model">
            <a:extLst>
              <a:ext uri="{FF2B5EF4-FFF2-40B4-BE49-F238E27FC236}">
                <a16:creationId xmlns:a16="http://schemas.microsoft.com/office/drawing/2014/main" id="{047CEA11-CC03-ADD6-A9AF-38A23D664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117" y="1837700"/>
            <a:ext cx="5607680" cy="454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FCE54C7-186A-AACD-02AB-3D501527DB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8" t="19682" r="5954" b="19817"/>
          <a:stretch/>
        </p:blipFill>
        <p:spPr bwMode="auto">
          <a:xfrm>
            <a:off x="623954" y="2377891"/>
            <a:ext cx="5276989" cy="454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线连接符 4"/>
          <p:cNvCxnSpPr/>
          <p:nvPr/>
        </p:nvCxnSpPr>
        <p:spPr>
          <a:xfrm>
            <a:off x="6096000" y="1060239"/>
            <a:ext cx="0" cy="4627418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669925" y="1007815"/>
            <a:ext cx="5185049" cy="14952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Extract features from many models: NMF,</a:t>
            </a:r>
            <a:r>
              <a:rPr lang="zh-CN" altLang="en-US" dirty="0"/>
              <a:t> </a:t>
            </a:r>
            <a:r>
              <a:rPr lang="en-US" altLang="zh-CN" dirty="0"/>
              <a:t>LDA, LSI,</a:t>
            </a:r>
            <a:r>
              <a:rPr lang="zh-CN" altLang="en-US" dirty="0"/>
              <a:t> </a:t>
            </a:r>
            <a:r>
              <a:rPr lang="en-US" altLang="zh-CN" dirty="0"/>
              <a:t>unigrams</a:t>
            </a: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Employ an ensemble of five multi-layer </a:t>
            </a:r>
            <a:r>
              <a:rPr lang="en-US" altLang="zh-CN" dirty="0" err="1"/>
              <a:t>perceptrons</a:t>
            </a:r>
            <a:r>
              <a:rPr lang="en-US" altLang="zh-CN" dirty="0"/>
              <a:t> (MLPs) with six hidden layers</a:t>
            </a:r>
          </a:p>
        </p:txBody>
      </p:sp>
      <p:sp>
        <p:nvSpPr>
          <p:cNvPr id="104" name="矩形 103"/>
          <p:cNvSpPr/>
          <p:nvPr/>
        </p:nvSpPr>
        <p:spPr>
          <a:xfrm>
            <a:off x="6180842" y="997696"/>
            <a:ext cx="5061624" cy="850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Using multi-layer perceptron with bag-of-words features.</a:t>
            </a:r>
            <a:endParaRPr lang="zh-CN" altLang="en-US" sz="2000" dirty="0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6C21CC91-7516-AB7A-6A0F-C62D64A5B78B}"/>
              </a:ext>
            </a:extLst>
          </p:cNvPr>
          <p:cNvSpPr txBox="1">
            <a:spLocks/>
          </p:cNvSpPr>
          <p:nvPr/>
        </p:nvSpPr>
        <p:spPr>
          <a:xfrm>
            <a:off x="3503473" y="114975"/>
            <a:ext cx="5185053" cy="658113"/>
          </a:xfrm>
          <a:prstGeom prst="rect">
            <a:avLst/>
          </a:prstGeom>
        </p:spPr>
        <p:txBody>
          <a:bodyPr/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2&amp;3 Team 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5F2E995-E8EE-8D82-09AC-4D14643D027D}"/>
              </a:ext>
            </a:extLst>
          </p:cNvPr>
          <p:cNvSpPr txBox="1"/>
          <p:nvPr/>
        </p:nvSpPr>
        <p:spPr>
          <a:xfrm>
            <a:off x="8814999" y="6378390"/>
            <a:ext cx="3360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https://github.com/hanselowski/athene_system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605565-9BCB-A396-6922-A113BDF6811D}"/>
              </a:ext>
            </a:extLst>
          </p:cNvPr>
          <p:cNvSpPr txBox="1"/>
          <p:nvPr/>
        </p:nvSpPr>
        <p:spPr>
          <a:xfrm>
            <a:off x="8999666" y="6602998"/>
            <a:ext cx="3360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https://github.com/uclnlp/fakenewschallenge</a:t>
            </a:r>
          </a:p>
        </p:txBody>
      </p:sp>
    </p:spTree>
    <p:extLst>
      <p:ext uri="{BB962C8B-B14F-4D97-AF65-F5344CB8AC3E}">
        <p14:creationId xmlns:p14="http://schemas.microsoft.com/office/powerpoint/2010/main" val="92534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4391" y="370587"/>
            <a:ext cx="8925339" cy="658113"/>
          </a:xfrm>
        </p:spPr>
        <p:txBody>
          <a:bodyPr>
            <a:noAutofit/>
          </a:bodyPr>
          <a:lstStyle/>
          <a:p>
            <a:pPr algn="ctr"/>
            <a:r>
              <a:rPr lang="en-US" altLang="zh-CN" sz="32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Team Score and human upper bound</a:t>
            </a:r>
            <a:endParaRPr lang="zh-CN" altLang="en-US" sz="32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DD419A2-7467-230C-3169-D1831D38FB09}"/>
              </a:ext>
            </a:extLst>
          </p:cNvPr>
          <p:cNvGrpSpPr/>
          <p:nvPr/>
        </p:nvGrpSpPr>
        <p:grpSpPr>
          <a:xfrm>
            <a:off x="1142871" y="1812459"/>
            <a:ext cx="9906258" cy="3011556"/>
            <a:chOff x="2677287" y="2353302"/>
            <a:chExt cx="7306118" cy="226287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78AB6844-3692-C6AA-C956-4F683A9868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33557"/>
            <a:stretch/>
          </p:blipFill>
          <p:spPr>
            <a:xfrm>
              <a:off x="2677287" y="2353302"/>
              <a:ext cx="7306118" cy="2262878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F103DBA-EDB3-EED6-F6BC-7F78BEA31533}"/>
                </a:ext>
              </a:extLst>
            </p:cNvPr>
            <p:cNvSpPr/>
            <p:nvPr/>
          </p:nvSpPr>
          <p:spPr>
            <a:xfrm>
              <a:off x="8683084" y="3605561"/>
              <a:ext cx="490654" cy="951571"/>
            </a:xfrm>
            <a:prstGeom prst="rect">
              <a:avLst/>
            </a:prstGeom>
            <a:noFill/>
            <a:ln w="28575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5A51E89B-ECD4-9C02-1A54-AA1F3C1D90E3}"/>
              </a:ext>
            </a:extLst>
          </p:cNvPr>
          <p:cNvSpPr txBox="1"/>
          <p:nvPr/>
        </p:nvSpPr>
        <p:spPr>
          <a:xfrm>
            <a:off x="4945396" y="6396335"/>
            <a:ext cx="7353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Hanselowski</a:t>
            </a:r>
            <a:r>
              <a:rPr lang="en-US" altLang="zh-CN" sz="1200" dirty="0"/>
              <a:t>, A., PVS, A., Schiller, B., </a:t>
            </a:r>
            <a:r>
              <a:rPr lang="en-US" altLang="zh-CN" sz="1200" dirty="0" err="1"/>
              <a:t>Caspelherr</a:t>
            </a:r>
            <a:r>
              <a:rPr lang="en-US" altLang="zh-CN" sz="1200" dirty="0"/>
              <a:t>, F., Chaudhuri, D., Meyer, C. M., &amp; </a:t>
            </a:r>
            <a:r>
              <a:rPr lang="en-US" altLang="zh-CN" sz="1200" dirty="0" err="1"/>
              <a:t>Gurevych</a:t>
            </a:r>
            <a:r>
              <a:rPr lang="en-US" altLang="zh-CN" sz="1200" dirty="0"/>
              <a:t>, I. (2018). A Retrospective Analysis of the Fake News Challenge Stance Detection Task.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6138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35" y="337504"/>
            <a:ext cx="9090643" cy="65811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method: Ranking-based algorithm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51E89B-ECD4-9C02-1A54-AA1F3C1D90E3}"/>
              </a:ext>
            </a:extLst>
          </p:cNvPr>
          <p:cNvSpPr txBox="1"/>
          <p:nvPr/>
        </p:nvSpPr>
        <p:spPr>
          <a:xfrm>
            <a:off x="7305261" y="6155001"/>
            <a:ext cx="49861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err="1"/>
              <a:t>Qiang</a:t>
            </a:r>
            <a:r>
              <a:rPr lang="en-US" altLang="zh-CN" sz="1050" dirty="0"/>
              <a:t> Zhang, </a:t>
            </a:r>
            <a:r>
              <a:rPr lang="en-US" altLang="zh-CN" sz="1050" dirty="0" err="1"/>
              <a:t>Emine</a:t>
            </a:r>
            <a:r>
              <a:rPr lang="en-US" altLang="zh-CN" sz="1050" dirty="0"/>
              <a:t> Yilmaz, and </a:t>
            </a:r>
            <a:r>
              <a:rPr lang="en-US" altLang="zh-CN" sz="1050" dirty="0" err="1"/>
              <a:t>Shangsong</a:t>
            </a:r>
            <a:r>
              <a:rPr lang="en-US" altLang="zh-CN" sz="1050" dirty="0"/>
              <a:t> Liang. 2018. Ranking-based Method for News Stance Detection. In Companion Proceedings of the </a:t>
            </a:r>
            <a:r>
              <a:rPr lang="en-US" altLang="zh-CN" sz="1050" dirty="0" err="1"/>
              <a:t>The</a:t>
            </a:r>
            <a:r>
              <a:rPr lang="en-US" altLang="zh-CN" sz="1050" dirty="0"/>
              <a:t> Web Conference 2018 (WWW '18). International World Wide Web Conferences Steering Committee, Republic and Canton of Geneva, CHE, 41–42.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07521AF2-9EC6-ED1E-B3A3-3088087C83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7525" y="1108433"/>
                <a:ext cx="11064875" cy="550823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589" indent="-228589" algn="l" defTabSz="914354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766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2942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120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298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474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652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829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006" indent="-228589" algn="l" defTabSz="914354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Classification-based algorithms make a strong assumption that there is clear distinction between any two stances, which may not be held in the context of stance detection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Frame the detection problem as a ranking problem and propose a ranking-based method to improve detection performance</a:t>
                </a:r>
                <a:endPara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altLang="zh-CN" dirty="0" smtClean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roduces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value</m:t>
                        </m:r>
                        <m:r>
                          <m:rPr>
                            <m:nor/>
                          </m:rPr>
                          <a:rPr lang="en-US" altLang="zh-CN" dirty="0" smtClean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the true stance 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hree</m:t>
                    </m:r>
                    <m:r>
                      <m:rPr>
                        <m:nor/>
                      </m:rPr>
                      <a: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values</m:t>
                    </m:r>
                    <m:sSubSup>
                      <m:sSubSupPr>
                        <m:ctrlPr>
                          <a:rPr lang="pl-PL" altLang="zh-CN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  <m:r>
                      <a:rPr lang="pl-PL" altLang="zh-CN" i="1" dirty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pl-PL" altLang="zh-CN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  <m:r>
                      <a:rPr lang="pl-PL" altLang="zh-CN" i="1" dirty="0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pl-PL" altLang="zh-CN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pl-PL" altLang="zh-CN" i="1" dirty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three false stances 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pl-PL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altLang="zh-CN" smtClean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W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ith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the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goal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to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satisfy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this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constraint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:</m:t>
                        </m:r>
                        <m:r>
                          <a:rPr lang="en-US" altLang="zh-CN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pl-PL" altLang="zh-CN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pl-PL" altLang="zh-CN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pl-PL" altLang="zh-CN" i="1">
                        <a:latin typeface="Cambria Math" panose="02040503050406030204" pitchFamily="18" charset="0"/>
                      </a:rPr>
                      <m:t>≥</m:t>
                    </m:r>
                    <m:func>
                      <m:funcPr>
                        <m:ctrlPr>
                          <a:rPr lang="pl-PL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pl-PL" altLang="zh-CN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pl-PL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bSup>
                            <m:r>
                              <a:rPr lang="pl-PL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bSup>
                            <m:r>
                              <a:rPr lang="pl-PL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  <m:sup>
                                <m:r>
                                  <a:rPr lang="pl-PL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bSup>
                          </m:e>
                        </m:d>
                      </m:e>
                    </m:func>
                    <m:r>
                      <a:rPr lang="pl-PL" altLang="zh-CN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内容占位符 2">
                <a:extLst>
                  <a:ext uri="{FF2B5EF4-FFF2-40B4-BE49-F238E27FC236}">
                    <a16:creationId xmlns:a16="http://schemas.microsoft.com/office/drawing/2014/main" id="{07521AF2-9EC6-ED1E-B3A3-3088087C83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525" y="1108433"/>
                <a:ext cx="11064875" cy="5508233"/>
              </a:xfrm>
              <a:prstGeom prst="rect">
                <a:avLst/>
              </a:prstGeom>
              <a:blipFill>
                <a:blip r:embed="rId2"/>
                <a:stretch>
                  <a:fillRect l="-496" t="-1218" r="-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D1207179-8799-1EF9-ABDB-B37158992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678" y="3727174"/>
            <a:ext cx="5905303" cy="242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86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2950" y="256090"/>
            <a:ext cx="8094791" cy="65811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method: </a:t>
            </a:r>
            <a:r>
              <a:rPr lang="en-US" altLang="zh-CN" sz="3600" dirty="0" err="1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RoBERTa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51E89B-ECD4-9C02-1A54-AA1F3C1D90E3}"/>
              </a:ext>
            </a:extLst>
          </p:cNvPr>
          <p:cNvSpPr txBox="1"/>
          <p:nvPr/>
        </p:nvSpPr>
        <p:spPr>
          <a:xfrm>
            <a:off x="5532890" y="6396335"/>
            <a:ext cx="67664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b="0" i="0" dirty="0" err="1">
                <a:solidFill>
                  <a:srgbClr val="212529"/>
                </a:solidFill>
                <a:effectLst/>
              </a:rPr>
              <a:t>Dulhanty</a:t>
            </a:r>
            <a:r>
              <a:rPr lang="en-US" altLang="zh-CN" sz="1050" b="0" i="0" dirty="0">
                <a:solidFill>
                  <a:srgbClr val="212529"/>
                </a:solidFill>
                <a:effectLst/>
              </a:rPr>
              <a:t>, C., </a:t>
            </a:r>
            <a:r>
              <a:rPr lang="en-US" altLang="zh-CN" sz="1050" b="0" i="0" dirty="0" err="1">
                <a:solidFill>
                  <a:srgbClr val="212529"/>
                </a:solidFill>
                <a:effectLst/>
              </a:rPr>
              <a:t>Deglint</a:t>
            </a:r>
            <a:r>
              <a:rPr lang="en-US" altLang="zh-CN" sz="1050" b="0" i="0" dirty="0">
                <a:solidFill>
                  <a:srgbClr val="212529"/>
                </a:solidFill>
                <a:effectLst/>
              </a:rPr>
              <a:t>, J. L., Daya, I. B., &amp; Wong, A. (2019). Taking a Stance on Fake News: Towards Automatic Disinformation Assessment via Deep Bidirectional Transformer Language Models for Stance Detection.</a:t>
            </a:r>
            <a:endParaRPr lang="zh-CN" altLang="en-US" sz="105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D85F7C5-B0E1-2175-156B-D1172046C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8" y="1174454"/>
            <a:ext cx="5914651" cy="239411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E641BB8-DA69-27B6-8C32-8EF64B76FC30}"/>
              </a:ext>
            </a:extLst>
          </p:cNvPr>
          <p:cNvSpPr txBox="1"/>
          <p:nvPr/>
        </p:nvSpPr>
        <p:spPr>
          <a:xfrm>
            <a:off x="912687" y="4176463"/>
            <a:ext cx="4620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RoBERTa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performs the best!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A75EDE-B0E6-9AB3-374F-80849ABBD473}"/>
              </a:ext>
            </a:extLst>
          </p:cNvPr>
          <p:cNvSpPr txBox="1"/>
          <p:nvPr/>
        </p:nvSpPr>
        <p:spPr>
          <a:xfrm>
            <a:off x="6149865" y="1133583"/>
            <a:ext cx="58593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RoBERTa</a:t>
            </a:r>
            <a:r>
              <a:rPr lang="en-US" altLang="zh-CN" sz="1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(Robustly Optimized BERT Approach)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更大的模型参数量、更大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bacth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size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、更多的训练数据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去掉下一句预测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(NSP)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任务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动态掩码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更大的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byte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级别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BPE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词汇表，包含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50K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subword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单元，且没有对输入作任何额外的预处理或分词</a:t>
            </a:r>
          </a:p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F86EFF-913F-71B4-86E7-42464AEE1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648" y="2875323"/>
            <a:ext cx="6199573" cy="208099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DC8F951-9556-D71C-EA11-C387A294F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506" y="5020345"/>
            <a:ext cx="3881822" cy="131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9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D6E83DD8-87DB-4C74-9AC6-CB739E184E8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9152" y="395055"/>
            <a:ext cx="4044552" cy="6067889"/>
          </a:xfrm>
          <a:prstGeom prst="rect">
            <a:avLst/>
          </a:prstGeom>
        </p:spPr>
      </p:pic>
      <p:grpSp>
        <p:nvGrpSpPr>
          <p:cNvPr id="2" name="0cd5ff57-a39c-496a-8f96-726bae8f62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295F385-3757-4F13-BA5E-DCCBDE0A24BA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25565" y="1260825"/>
            <a:ext cx="5522250" cy="3834277"/>
            <a:chOff x="2650901" y="1320460"/>
            <a:chExt cx="5444717" cy="3834277"/>
          </a:xfrm>
        </p:grpSpPr>
        <p:grpSp>
          <p:nvGrpSpPr>
            <p:cNvPr id="3" name="ïśḻîde">
              <a:extLst>
                <a:ext uri="{FF2B5EF4-FFF2-40B4-BE49-F238E27FC236}">
                  <a16:creationId xmlns:a16="http://schemas.microsoft.com/office/drawing/2014/main" id="{8283269A-96F1-4E16-9EFC-3BC0733018BA}"/>
                </a:ext>
              </a:extLst>
            </p:cNvPr>
            <p:cNvGrpSpPr/>
            <p:nvPr/>
          </p:nvGrpSpPr>
          <p:grpSpPr>
            <a:xfrm>
              <a:off x="7435150" y="1320460"/>
              <a:ext cx="660468" cy="3834277"/>
              <a:chOff x="7435150" y="1320460"/>
              <a:chExt cx="660468" cy="3834277"/>
            </a:xfrm>
          </p:grpSpPr>
          <p:sp>
            <p:nvSpPr>
              <p:cNvPr id="16" name="i$1íḍè">
                <a:extLst>
                  <a:ext uri="{FF2B5EF4-FFF2-40B4-BE49-F238E27FC236}">
                    <a16:creationId xmlns:a16="http://schemas.microsoft.com/office/drawing/2014/main" id="{575F34C4-4FF4-4A4C-BF4A-EE12810C6F15}"/>
                  </a:ext>
                </a:extLst>
              </p:cNvPr>
              <p:cNvSpPr/>
              <p:nvPr/>
            </p:nvSpPr>
            <p:spPr bwMode="auto">
              <a:xfrm>
                <a:off x="7440741" y="1320460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rot="0" spcFirstLastPara="0" vert="horz" wrap="none" lIns="90000" tIns="46800" rIns="90000" bIns="46800" anchor="ctr" anchorCtr="1" forceAA="0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pPr algn="ctr"/>
                <a:r>
                  <a:rPr lang="en-US" altLang="zh-CN" sz="2800" dirty="0">
                    <a:solidFill>
                      <a:srgbClr val="4969A5"/>
                    </a:solidFill>
                    <a:latin typeface="Impact" panose="020B0806030902050204" pitchFamily="34" charset="0"/>
                  </a:rPr>
                  <a:t>01</a:t>
                </a:r>
              </a:p>
            </p:txBody>
          </p:sp>
          <p:sp>
            <p:nvSpPr>
              <p:cNvPr id="17" name="iṣḷíḍê">
                <a:extLst>
                  <a:ext uri="{FF2B5EF4-FFF2-40B4-BE49-F238E27FC236}">
                    <a16:creationId xmlns:a16="http://schemas.microsoft.com/office/drawing/2014/main" id="{EC7A2CFB-5008-4DAA-AE22-E9F66D3C190B}"/>
                  </a:ext>
                </a:extLst>
              </p:cNvPr>
              <p:cNvSpPr/>
              <p:nvPr/>
            </p:nvSpPr>
            <p:spPr bwMode="auto">
              <a:xfrm>
                <a:off x="7446333" y="2533301"/>
                <a:ext cx="637072" cy="46199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rot="0" spcFirstLastPara="0" vert="horz" wrap="none" lIns="90000" tIns="46800" rIns="90000" bIns="46800" anchor="ctr" anchorCtr="1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sz="2600" dirty="0">
                    <a:solidFill>
                      <a:schemeClr val="accent2"/>
                    </a:solidFill>
                    <a:latin typeface="Impact" panose="020B0806030902050204" pitchFamily="34" charset="0"/>
                  </a:rPr>
                  <a:t>02</a:t>
                </a:r>
              </a:p>
            </p:txBody>
          </p:sp>
          <p:sp>
            <p:nvSpPr>
              <p:cNvPr id="18" name="i$lïďè">
                <a:extLst>
                  <a:ext uri="{FF2B5EF4-FFF2-40B4-BE49-F238E27FC236}">
                    <a16:creationId xmlns:a16="http://schemas.microsoft.com/office/drawing/2014/main" id="{BE89A63C-1DF9-4A49-BC45-A814A5A0FFEF}"/>
                  </a:ext>
                </a:extLst>
              </p:cNvPr>
              <p:cNvSpPr/>
              <p:nvPr/>
            </p:nvSpPr>
            <p:spPr bwMode="auto">
              <a:xfrm>
                <a:off x="7452954" y="3475081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rot="0" spcFirstLastPara="0" vert="horz" wrap="none" lIns="90000" tIns="46800" rIns="90000" bIns="46800" anchor="ctr" anchorCtr="1" forceAA="0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pPr algn="ctr"/>
                <a:r>
                  <a:rPr lang="en-US" altLang="zh-CN" sz="2800" dirty="0">
                    <a:solidFill>
                      <a:srgbClr val="4969A5"/>
                    </a:solidFill>
                    <a:latin typeface="Impact" panose="020B0806030902050204" pitchFamily="34" charset="0"/>
                  </a:rPr>
                  <a:t>03</a:t>
                </a:r>
              </a:p>
            </p:txBody>
          </p:sp>
          <p:sp>
            <p:nvSpPr>
              <p:cNvPr id="19" name="î$lïḋè">
                <a:extLst>
                  <a:ext uri="{FF2B5EF4-FFF2-40B4-BE49-F238E27FC236}">
                    <a16:creationId xmlns:a16="http://schemas.microsoft.com/office/drawing/2014/main" id="{60362616-91C3-40A8-9D05-795C97E56F77}"/>
                  </a:ext>
                </a:extLst>
              </p:cNvPr>
              <p:cNvSpPr/>
              <p:nvPr/>
            </p:nvSpPr>
            <p:spPr bwMode="auto">
              <a:xfrm>
                <a:off x="7435150" y="4512073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rot="0" spcFirstLastPara="0" vert="horz" wrap="none" lIns="90000" tIns="46800" rIns="90000" bIns="46800" anchor="ctr" anchorCtr="1" forceAA="0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accent2"/>
                    </a:solidFill>
                    <a:latin typeface="Impact" panose="020B0806030902050204" pitchFamily="34" charset="0"/>
                  </a:rPr>
                  <a:t>04</a:t>
                </a:r>
              </a:p>
            </p:txBody>
          </p:sp>
        </p:grpSp>
        <p:sp>
          <p:nvSpPr>
            <p:cNvPr id="4" name="ïşḷîḓe">
              <a:extLst>
                <a:ext uri="{FF2B5EF4-FFF2-40B4-BE49-F238E27FC236}">
                  <a16:creationId xmlns:a16="http://schemas.microsoft.com/office/drawing/2014/main" id="{791951B6-8D64-41FE-AD92-03B07587DDD7}"/>
                </a:ext>
              </a:extLst>
            </p:cNvPr>
            <p:cNvSpPr txBox="1"/>
            <p:nvPr/>
          </p:nvSpPr>
          <p:spPr>
            <a:xfrm>
              <a:off x="2650901" y="4744426"/>
              <a:ext cx="2724833" cy="381143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Autofit/>
            </a:bodyPr>
            <a:lstStyle/>
            <a:p>
              <a:pPr latinLnBrk="0"/>
              <a:r>
                <a:rPr lang="en-US" altLang="zh-CN" sz="2800" b="1" dirty="0">
                  <a:effectLst/>
                </a:rPr>
                <a:t>Our Plan</a:t>
              </a:r>
              <a:endParaRPr lang="zh-CN" altLang="en-US" sz="2800" b="1" dirty="0">
                <a:effectLst/>
              </a:endParaRPr>
            </a:p>
          </p:txBody>
        </p:sp>
        <p:sp>
          <p:nvSpPr>
            <p:cNvPr id="6" name="iš1ïḓê">
              <a:extLst>
                <a:ext uri="{FF2B5EF4-FFF2-40B4-BE49-F238E27FC236}">
                  <a16:creationId xmlns:a16="http://schemas.microsoft.com/office/drawing/2014/main" id="{0367A60A-C4D2-4FDD-BAE1-9DFA05D6DE66}"/>
                </a:ext>
              </a:extLst>
            </p:cNvPr>
            <p:cNvSpPr txBox="1"/>
            <p:nvPr/>
          </p:nvSpPr>
          <p:spPr>
            <a:xfrm>
              <a:off x="2650901" y="3672137"/>
              <a:ext cx="2844371" cy="381143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Autofit/>
            </a:bodyPr>
            <a:lstStyle/>
            <a:p>
              <a:pPr latinLnBrk="0"/>
              <a:r>
                <a:rPr lang="en-US" altLang="zh-CN" sz="2800" b="1" dirty="0"/>
                <a:t>Related</a:t>
              </a:r>
              <a:r>
                <a:rPr lang="zh-CN" altLang="en-US" sz="2800" b="1" dirty="0"/>
                <a:t> </a:t>
              </a:r>
              <a:r>
                <a:rPr lang="en-US" altLang="zh-CN" sz="2800" b="1" dirty="0"/>
                <a:t>Work</a:t>
              </a:r>
              <a:endParaRPr lang="zh-CN" altLang="en-US" sz="2800" b="1" dirty="0">
                <a:effectLst/>
              </a:endParaRPr>
            </a:p>
          </p:txBody>
        </p:sp>
        <p:sp>
          <p:nvSpPr>
            <p:cNvPr id="8" name="ïṣ1ïḋê">
              <a:extLst>
                <a:ext uri="{FF2B5EF4-FFF2-40B4-BE49-F238E27FC236}">
                  <a16:creationId xmlns:a16="http://schemas.microsoft.com/office/drawing/2014/main" id="{DA1A6EDF-BEFE-41BC-9A8E-EFE6BE289F05}"/>
                </a:ext>
              </a:extLst>
            </p:cNvPr>
            <p:cNvSpPr txBox="1"/>
            <p:nvPr/>
          </p:nvSpPr>
          <p:spPr>
            <a:xfrm>
              <a:off x="2650901" y="2614148"/>
              <a:ext cx="2796840" cy="381143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Autofit/>
            </a:bodyPr>
            <a:lstStyle/>
            <a:p>
              <a:pPr latinLnBrk="0"/>
              <a:r>
                <a:rPr lang="en-US" altLang="zh-CN" sz="2800" b="1" dirty="0">
                  <a:effectLst/>
                </a:rPr>
                <a:t>Preliminary Work </a:t>
              </a:r>
              <a:endParaRPr lang="zh-CN" altLang="en-US" sz="2800" b="1" dirty="0">
                <a:effectLst/>
              </a:endParaRPr>
            </a:p>
          </p:txBody>
        </p:sp>
        <p:sp>
          <p:nvSpPr>
            <p:cNvPr id="10" name="îṥḻïḋè">
              <a:extLst>
                <a:ext uri="{FF2B5EF4-FFF2-40B4-BE49-F238E27FC236}">
                  <a16:creationId xmlns:a16="http://schemas.microsoft.com/office/drawing/2014/main" id="{3537D6D4-F934-4531-BB41-CEBCA5D3D86A}"/>
                </a:ext>
              </a:extLst>
            </p:cNvPr>
            <p:cNvSpPr txBox="1"/>
            <p:nvPr/>
          </p:nvSpPr>
          <p:spPr>
            <a:xfrm>
              <a:off x="2650901" y="1566243"/>
              <a:ext cx="1769451" cy="381143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25000" lnSpcReduction="20000"/>
            </a:bodyPr>
            <a:lstStyle/>
            <a:p>
              <a:pPr latinLnBrk="0"/>
              <a:r>
                <a:rPr lang="en-US" altLang="zh-CN" sz="11200" b="1" dirty="0">
                  <a:effectLst/>
                </a:rPr>
                <a:t>Introduction</a:t>
              </a:r>
              <a:endParaRPr lang="zh-CN" altLang="en-US" b="1" dirty="0">
                <a:effectLst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E9F7FB74-94C9-9999-C51A-6E00445C7532}"/>
              </a:ext>
            </a:extLst>
          </p:cNvPr>
          <p:cNvSpPr txBox="1">
            <a:spLocks/>
          </p:cNvSpPr>
          <p:nvPr/>
        </p:nvSpPr>
        <p:spPr>
          <a:xfrm>
            <a:off x="319087" y="519912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Outline</a:t>
            </a:r>
            <a:endParaRPr kumimoji="0" lang="en-CN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ea typeface="Tahom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87815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6226" y="279192"/>
            <a:ext cx="12281452" cy="658113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Exploring Summarization to Enhance Stance Detection</a:t>
            </a:r>
            <a:endParaRPr lang="zh-CN" altLang="en-US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51E89B-ECD4-9C02-1A54-AA1F3C1D90E3}"/>
              </a:ext>
            </a:extLst>
          </p:cNvPr>
          <p:cNvSpPr txBox="1"/>
          <p:nvPr/>
        </p:nvSpPr>
        <p:spPr>
          <a:xfrm>
            <a:off x="6359676" y="6137275"/>
            <a:ext cx="58513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/>
              <a:t>Sepúlveda</a:t>
            </a:r>
            <a:r>
              <a:rPr lang="en-US" altLang="zh-CN" sz="1100" dirty="0"/>
              <a:t>-Torres, R., Vicente, M., </a:t>
            </a:r>
            <a:r>
              <a:rPr lang="en-US" altLang="zh-CN" sz="1100" dirty="0" err="1"/>
              <a:t>Saquete</a:t>
            </a:r>
            <a:r>
              <a:rPr lang="en-US" altLang="zh-CN" sz="1100" dirty="0"/>
              <a:t>, E., </a:t>
            </a:r>
            <a:r>
              <a:rPr lang="en-US" altLang="zh-CN" sz="1100" dirty="0" err="1"/>
              <a:t>Lloret</a:t>
            </a:r>
            <a:r>
              <a:rPr lang="en-US" altLang="zh-CN" sz="1100" dirty="0"/>
              <a:t>, E., Palomar, M. (2021). Exploring Summarization to Enhance Headline Stance Detection. In: </a:t>
            </a:r>
            <a:r>
              <a:rPr lang="en-US" altLang="zh-CN" sz="1100" dirty="0" err="1"/>
              <a:t>Métais</a:t>
            </a:r>
            <a:r>
              <a:rPr lang="en-US" altLang="zh-CN" sz="1100" dirty="0"/>
              <a:t>, E., </a:t>
            </a:r>
            <a:r>
              <a:rPr lang="en-US" altLang="zh-CN" sz="1100" dirty="0" err="1"/>
              <a:t>Meziane</a:t>
            </a:r>
            <a:r>
              <a:rPr lang="en-US" altLang="zh-CN" sz="1100" dirty="0"/>
              <a:t>, F., </a:t>
            </a:r>
            <a:r>
              <a:rPr lang="en-US" altLang="zh-CN" sz="1100" dirty="0" err="1"/>
              <a:t>Horacek</a:t>
            </a:r>
            <a:r>
              <a:rPr lang="en-US" altLang="zh-CN" sz="1100" dirty="0"/>
              <a:t>, H., </a:t>
            </a:r>
            <a:r>
              <a:rPr lang="en-US" altLang="zh-CN" sz="1100" dirty="0" err="1"/>
              <a:t>Kapetanios</a:t>
            </a:r>
            <a:r>
              <a:rPr lang="en-US" altLang="zh-CN" sz="1100" dirty="0"/>
              <a:t>, E. (eds) Natural Language Processing and Information Systems. NLDB 2021.</a:t>
            </a:r>
          </a:p>
          <a:p>
            <a:endParaRPr lang="zh-CN" altLang="en-US" sz="1200" dirty="0"/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7189447-8DD7-9831-8D3E-87D913B67D3C}"/>
              </a:ext>
            </a:extLst>
          </p:cNvPr>
          <p:cNvCxnSpPr/>
          <p:nvPr/>
        </p:nvCxnSpPr>
        <p:spPr>
          <a:xfrm>
            <a:off x="6096000" y="1060239"/>
            <a:ext cx="0" cy="4627418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DE7D1B46-4DD4-5D8B-7D59-0D9E60ED5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4" y="1398303"/>
            <a:ext cx="5144255" cy="272256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533F604-D596-B01E-956D-7E9471D8F65E}"/>
              </a:ext>
            </a:extLst>
          </p:cNvPr>
          <p:cNvSpPr txBox="1"/>
          <p:nvPr/>
        </p:nvSpPr>
        <p:spPr>
          <a:xfrm>
            <a:off x="669925" y="4120869"/>
            <a:ext cx="54260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Relatedness Stage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Input: both the text body and the headline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Output: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(1) The headlines classified as related or unrelated 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(2) The summary of the news content</a:t>
            </a:r>
          </a:p>
          <a:p>
            <a:pPr algn="just"/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Stance Stage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Input: the headlines classified as related; the summary of the news content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Output: classification into one of three classes left</a:t>
            </a:r>
          </a:p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4DE8A2-35F5-A50A-C054-BA2608BAB86C}"/>
              </a:ext>
            </a:extLst>
          </p:cNvPr>
          <p:cNvSpPr txBox="1"/>
          <p:nvPr/>
        </p:nvSpPr>
        <p:spPr>
          <a:xfrm>
            <a:off x="477079" y="1028971"/>
            <a:ext cx="57232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Two-stages: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Relatedness Stage, and Stance Stage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B32F7BC-0CA8-61E7-7AD9-70CECA4E6D84}"/>
              </a:ext>
            </a:extLst>
          </p:cNvPr>
          <p:cNvSpPr txBox="1"/>
          <p:nvPr/>
        </p:nvSpPr>
        <p:spPr>
          <a:xfrm>
            <a:off x="6330345" y="1038811"/>
            <a:ext cx="564629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Relatedness Stage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 information detection: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TextRank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extractive summarization algorithm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relatedness feature extraction: 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Cosine similarity between TF-IDF vector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Overlap coefficient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 BERT cosine similarity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 Positional Language Model (PLM) salience score </a:t>
            </a:r>
          </a:p>
          <a:p>
            <a:pPr algn="just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 Soft cosine similarity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relatedness classification: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RoBERTa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Stance Stage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Stance Feature Extraction: polarity features of the headline and the summary are computed using NLTK tool, generating four features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Stance Classification: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RoBERTa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(two dense layers and the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classification layer), using four features above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748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09" y="241222"/>
            <a:ext cx="11102008" cy="658113"/>
          </a:xfrm>
        </p:spPr>
        <p:txBody>
          <a:bodyPr>
            <a:noAutofit/>
          </a:bodyPr>
          <a:lstStyle/>
          <a:p>
            <a:pPr algn="ctr"/>
            <a:r>
              <a:rPr lang="en-US" altLang="zh-CN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Exploring Summarization to Enhance Stance Detection</a:t>
            </a:r>
            <a:endParaRPr lang="zh-CN" altLang="en-US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09A94B-98FF-484A-4928-5BC5E4849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878" y="1136894"/>
            <a:ext cx="9859618" cy="445883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07388B6-609C-9C5F-34F2-FD56703C97E7}"/>
              </a:ext>
            </a:extLst>
          </p:cNvPr>
          <p:cNvSpPr txBox="1"/>
          <p:nvPr/>
        </p:nvSpPr>
        <p:spPr>
          <a:xfrm>
            <a:off x="6340692" y="5903893"/>
            <a:ext cx="58513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/>
              <a:t>Sepúlveda</a:t>
            </a:r>
            <a:r>
              <a:rPr lang="en-US" altLang="zh-CN" sz="1100" dirty="0"/>
              <a:t>-Torres, R., Vicente, M., </a:t>
            </a:r>
            <a:r>
              <a:rPr lang="en-US" altLang="zh-CN" sz="1100" dirty="0" err="1"/>
              <a:t>Saquete</a:t>
            </a:r>
            <a:r>
              <a:rPr lang="en-US" altLang="zh-CN" sz="1100" dirty="0"/>
              <a:t>, E., </a:t>
            </a:r>
            <a:r>
              <a:rPr lang="en-US" altLang="zh-CN" sz="1100" dirty="0" err="1"/>
              <a:t>Lloret</a:t>
            </a:r>
            <a:r>
              <a:rPr lang="en-US" altLang="zh-CN" sz="1100" dirty="0"/>
              <a:t>, E., Palomar, M. (2021). Exploring Summarization to Enhance Headline Stance Detection. In: </a:t>
            </a:r>
            <a:r>
              <a:rPr lang="en-US" altLang="zh-CN" sz="1100" dirty="0" err="1"/>
              <a:t>Métais</a:t>
            </a:r>
            <a:r>
              <a:rPr lang="en-US" altLang="zh-CN" sz="1100" dirty="0"/>
              <a:t>, E., </a:t>
            </a:r>
            <a:r>
              <a:rPr lang="en-US" altLang="zh-CN" sz="1100" dirty="0" err="1"/>
              <a:t>Meziane</a:t>
            </a:r>
            <a:r>
              <a:rPr lang="en-US" altLang="zh-CN" sz="1100" dirty="0"/>
              <a:t>, F., </a:t>
            </a:r>
            <a:r>
              <a:rPr lang="en-US" altLang="zh-CN" sz="1100" dirty="0" err="1"/>
              <a:t>Horacek</a:t>
            </a:r>
            <a:r>
              <a:rPr lang="en-US" altLang="zh-CN" sz="1100" dirty="0"/>
              <a:t>, H., </a:t>
            </a:r>
            <a:r>
              <a:rPr lang="en-US" altLang="zh-CN" sz="1100" dirty="0" err="1"/>
              <a:t>Kapetanios</a:t>
            </a:r>
            <a:r>
              <a:rPr lang="en-US" altLang="zh-CN" sz="1100" dirty="0"/>
              <a:t>, E. (eds) Natural Language Processing and Information Systems. NLDB 2021.</a:t>
            </a:r>
          </a:p>
          <a:p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684222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481" y="320787"/>
            <a:ext cx="8844787" cy="65811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GPT model in Fake news detection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51E89B-ECD4-9C02-1A54-AA1F3C1D90E3}"/>
              </a:ext>
            </a:extLst>
          </p:cNvPr>
          <p:cNvSpPr txBox="1"/>
          <p:nvPr/>
        </p:nvSpPr>
        <p:spPr>
          <a:xfrm>
            <a:off x="8030311" y="4794792"/>
            <a:ext cx="4062298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1] Anirudh, K., Srikanth, M., </a:t>
            </a:r>
            <a:r>
              <a:rPr lang="en-US" altLang="zh-CN" sz="105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Shahina</a:t>
            </a:r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, A. (2024). Multilingual Fake News Detection in Low-Resource Languages: A Comparative Study Using BERT and GPT-3.5. In: </a:t>
            </a:r>
            <a:r>
              <a:rPr lang="en-US" altLang="zh-CN" sz="105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Chakravarthi</a:t>
            </a:r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, B.R., et al. Speech and Language Technologies for Low-Resource Languages. SPELLL 2023.</a:t>
            </a:r>
            <a:endParaRPr lang="zh-CN" altLang="zh-CN" sz="1050" kern="1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[2] Lucas S. Anjos, Silvio </a:t>
            </a:r>
            <a:r>
              <a:rPr lang="en-US" altLang="zh-CN" sz="105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Ereno</a:t>
            </a:r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Quincozes</a:t>
            </a:r>
            <a:r>
              <a:rPr lang="en-US" altLang="zh-CN" sz="105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.(2023). Investigating the Performance of the GPT-3.5 Model in Fake News Detection: An Experimental Analysis. In: Acoustics, Speech, and Signal Processing Newsletter, IEEE</a:t>
            </a:r>
            <a:endParaRPr lang="zh-CN" altLang="zh-CN" sz="1050" kern="1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1200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B1CDF1D-CFEF-7E9A-29E5-A9CD0A6E05F4}"/>
              </a:ext>
            </a:extLst>
          </p:cNvPr>
          <p:cNvSpPr txBox="1">
            <a:spLocks/>
          </p:cNvSpPr>
          <p:nvPr/>
        </p:nvSpPr>
        <p:spPr>
          <a:xfrm>
            <a:off x="517525" y="1108433"/>
            <a:ext cx="11064875" cy="795875"/>
          </a:xfrm>
          <a:prstGeom prst="rect">
            <a:avLst/>
          </a:prstGeom>
        </p:spPr>
        <p:txBody>
          <a:bodyPr>
            <a:normAutofit/>
          </a:bodyPr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GPT-3.5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fake news headlines detection(Stage 1) has been studied.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the transformer-based BERT and the LLM, GPT-3.5-turbo after fine-tuning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22A4B41-53E6-8614-BC8A-50703BA05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78" y="1888360"/>
            <a:ext cx="3755639" cy="1104795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21F3F6C2-231A-1F94-F07C-347E8102E60A}"/>
              </a:ext>
            </a:extLst>
          </p:cNvPr>
          <p:cNvSpPr txBox="1">
            <a:spLocks/>
          </p:cNvSpPr>
          <p:nvPr/>
        </p:nvSpPr>
        <p:spPr>
          <a:xfrm>
            <a:off x="517524" y="3031062"/>
            <a:ext cx="11064875" cy="2343767"/>
          </a:xfrm>
          <a:prstGeom prst="rect">
            <a:avLst/>
          </a:prstGeom>
        </p:spPr>
        <p:txBody>
          <a:bodyPr>
            <a:normAutofit/>
          </a:bodyPr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text-davinci-002: A model based on GPT-3.5, trained with supervised fine-tuning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prompt fine-tuning: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1: Does the given text is fake news? Does it Spread misinformation? Answer only with yes or no.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2: Does the given text contain characteristics of fake news? Does it spread misinformation? Answer only with yes or no.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4776188-7433-5A17-0B59-ADF395D81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58" y="4685351"/>
            <a:ext cx="6906816" cy="212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99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3796A89C-F114-4E67-83D5-5CA8FDAA6E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69925" y="0"/>
            <a:ext cx="5444856" cy="685800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283553" y="2487778"/>
            <a:ext cx="4908447" cy="871766"/>
          </a:xfrm>
        </p:spPr>
        <p:txBody>
          <a:bodyPr>
            <a:normAutofit/>
          </a:bodyPr>
          <a:lstStyle/>
          <a:p>
            <a:r>
              <a:rPr lang="en-US" altLang="zh-CN" sz="48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</a:t>
            </a:r>
            <a:r>
              <a:rPr lang="zh-CN" altLang="en-US" sz="4800" dirty="0">
                <a:solidFill>
                  <a:schemeClr val="accent2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48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</a:t>
            </a:r>
            <a:endParaRPr lang="zh-CN" altLang="en-US" sz="4800" dirty="0">
              <a:solidFill>
                <a:schemeClr val="accent2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58D66A8F-4D8C-47F2-8924-81FD1EC24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86817" y="2402856"/>
            <a:ext cx="2238112" cy="1026144"/>
          </a:xfrm>
          <a:solidFill>
            <a:srgbClr val="4969A5"/>
          </a:solidFill>
          <a:ln>
            <a:solidFill>
              <a:srgbClr val="4969A5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999153" y="2470973"/>
            <a:ext cx="1255139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87CC4F1-B141-4672-9BC7-F9B95A7E6C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97080" y="-8259"/>
            <a:ext cx="2859030" cy="137465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30604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ś1ïḋê">
            <a:extLst>
              <a:ext uri="{FF2B5EF4-FFF2-40B4-BE49-F238E27FC236}">
                <a16:creationId xmlns:a16="http://schemas.microsoft.com/office/drawing/2014/main" id="{48D9846A-64B8-4124-8136-9CCD6596C3A7}"/>
              </a:ext>
            </a:extLst>
          </p:cNvPr>
          <p:cNvSpPr txBox="1"/>
          <p:nvPr/>
        </p:nvSpPr>
        <p:spPr>
          <a:xfrm>
            <a:off x="778307" y="1601314"/>
            <a:ext cx="3624011" cy="188342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EBBD38C3-46EE-413C-B483-33FDDB07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287" y="224689"/>
            <a:ext cx="6837425" cy="658113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rgbClr val="4969A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plan</a:t>
            </a:r>
            <a:endParaRPr lang="zh-CN" altLang="en-US" sz="3600" dirty="0">
              <a:solidFill>
                <a:srgbClr val="4969A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2F60E6D-459C-2CEF-9AB1-86D6580D293F}"/>
              </a:ext>
            </a:extLst>
          </p:cNvPr>
          <p:cNvSpPr txBox="1">
            <a:spLocks/>
          </p:cNvSpPr>
          <p:nvPr/>
        </p:nvSpPr>
        <p:spPr>
          <a:xfrm>
            <a:off x="517525" y="1257520"/>
            <a:ext cx="11064875" cy="5508233"/>
          </a:xfrm>
          <a:prstGeom prst="rect">
            <a:avLst/>
          </a:prstGeom>
        </p:spPr>
        <p:txBody>
          <a:bodyPr>
            <a:normAutofit/>
          </a:bodyPr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Dealing with imbalanced data: </a:t>
            </a:r>
          </a:p>
          <a:p>
            <a:pPr lvl="1" algn="just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Oversampling the training data to introduce a bias towards "disagree" predictions.</a:t>
            </a:r>
          </a:p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two stage approach:</a:t>
            </a:r>
          </a:p>
          <a:p>
            <a:pPr lvl="1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a two-stage approach proposed by 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Sepúlveda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-Torres, R., which achieves SOTA in Fake news challenge(Relative Score 90.73).</a:t>
            </a:r>
          </a:p>
          <a:p>
            <a:pPr lvl="1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more features such as sentiment scores, 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GloVe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the original approach, as well as changing the hyperparameter values, such as maximum sequence length.</a:t>
            </a:r>
          </a:p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Investigate the GPT model's performance on fake news challenge</a:t>
            </a:r>
          </a:p>
          <a:p>
            <a:pPr lvl="1"/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Prompt fine-tuning</a:t>
            </a:r>
          </a:p>
          <a:p>
            <a:pPr lvl="1"/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Considering GPT-3.5 model is trained with many fake news dataset such as FNC-1, we plan to use other datasets published after GPT-3.5 when evaluating GPT model’s performance, in order to prevent data leakage.</a:t>
            </a:r>
          </a:p>
        </p:txBody>
      </p:sp>
    </p:spTree>
    <p:extLst>
      <p:ext uri="{BB962C8B-B14F-4D97-AF65-F5344CB8AC3E}">
        <p14:creationId xmlns:p14="http://schemas.microsoft.com/office/powerpoint/2010/main" val="2013123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11D0481B-F2BA-4F45-8702-32A7AE192B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3"/>
          <a:stretch/>
        </p:blipFill>
        <p:spPr>
          <a:xfrm>
            <a:off x="-3975" y="1399719"/>
            <a:ext cx="12191999" cy="2910588"/>
          </a:xfrm>
        </p:spPr>
      </p:pic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2346515" y="4684594"/>
            <a:ext cx="7491017" cy="773687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accent2"/>
                </a:solidFill>
              </a:rPr>
              <a:t>汇报完毕，请老师同学们批评指正。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45386A7-02C7-4BCB-B566-9778D265CC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512" y="1130300"/>
            <a:ext cx="6016488" cy="3342310"/>
          </a:xfrm>
          <a:solidFill>
            <a:schemeClr val="accent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40738B-F48E-4914-B96B-1C21D802695D}"/>
              </a:ext>
            </a:extLst>
          </p:cNvPr>
          <p:cNvSpPr txBox="1"/>
          <p:nvPr/>
        </p:nvSpPr>
        <p:spPr>
          <a:xfrm>
            <a:off x="864704" y="2015039"/>
            <a:ext cx="4244009" cy="1329600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50001"/>
              </a:avLst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THANKS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943371F-D092-4A81-84A8-A8C470D76A9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90704" y="25068"/>
            <a:ext cx="2859030" cy="137465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2706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16EFEF9-32FB-49D8-B926-B6586E4B093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26" y="-32657"/>
            <a:ext cx="5975804" cy="6858000"/>
          </a:xfrm>
          <a:prstGeom prst="parallelogram">
            <a:avLst>
              <a:gd name="adj" fmla="val 0"/>
            </a:avLst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283553" y="2396859"/>
            <a:ext cx="4908447" cy="871766"/>
          </a:xfrm>
        </p:spPr>
        <p:txBody>
          <a:bodyPr>
            <a:normAutofit fontScale="90000"/>
          </a:bodyPr>
          <a:lstStyle/>
          <a:p>
            <a:r>
              <a:rPr lang="en-US" altLang="zh-CN" sz="6700" dirty="0">
                <a:solidFill>
                  <a:srgbClr val="0E419C"/>
                </a:solidFill>
              </a:rPr>
              <a:t>Introduction</a:t>
            </a:r>
            <a:endParaRPr lang="zh-CN" altLang="en-US" sz="4800" dirty="0">
              <a:solidFill>
                <a:srgbClr val="0E419C"/>
              </a:solidFill>
            </a:endParaRP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58D66A8F-4D8C-47F2-8924-81FD1EC24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08448" y="2319670"/>
            <a:ext cx="2238112" cy="1026144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394495" y="2378716"/>
            <a:ext cx="1105695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3F3D4C-9148-F988-EE9C-1738DBE63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66CFB2-D0A5-266B-08A7-505ED5C6E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9D5D3DB-E1CF-6449-EC4F-E83BD19793FB}"/>
              </a:ext>
            </a:extLst>
          </p:cNvPr>
          <p:cNvSpPr txBox="1"/>
          <p:nvPr/>
        </p:nvSpPr>
        <p:spPr>
          <a:xfrm>
            <a:off x="669924" y="354281"/>
            <a:ext cx="101114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The first Fake News Challenge (FNC-1) 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946AFC3-F232-6DB1-81AC-75F24B84483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49256" y="1114285"/>
            <a:ext cx="5671805" cy="5497659"/>
          </a:xfrm>
          <a:prstGeom prst="rect">
            <a:avLst/>
          </a:prstGeom>
        </p:spPr>
      </p:pic>
      <p:sp>
        <p:nvSpPr>
          <p:cNvPr id="22" name="内容占位符 3">
            <a:extLst>
              <a:ext uri="{FF2B5EF4-FFF2-40B4-BE49-F238E27FC236}">
                <a16:creationId xmlns:a16="http://schemas.microsoft.com/office/drawing/2014/main" id="{E6511DCE-274B-D799-3A61-D82D570AB40B}"/>
              </a:ext>
            </a:extLst>
          </p:cNvPr>
          <p:cNvSpPr txBox="1">
            <a:spLocks/>
          </p:cNvSpPr>
          <p:nvPr/>
        </p:nvSpPr>
        <p:spPr>
          <a:xfrm>
            <a:off x="6170940" y="1510461"/>
            <a:ext cx="6021060" cy="47849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Organized by Pomerleau and Rao in 2017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Foster the development of AI technology to automatically detect fake news.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50 teams from both academia and industry participated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ahoma"/>
                <a:ea typeface="Tahoma"/>
                <a:cs typeface="+mn-cs"/>
              </a:rPr>
              <a:t>The goal is to determine the perspective (or stance) of a news article relative to a given headline. </a:t>
            </a:r>
          </a:p>
        </p:txBody>
      </p:sp>
    </p:spTree>
    <p:extLst>
      <p:ext uri="{BB962C8B-B14F-4D97-AF65-F5344CB8AC3E}">
        <p14:creationId xmlns:p14="http://schemas.microsoft.com/office/powerpoint/2010/main" val="4034363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4B4BF4-9642-9F6E-66F2-7ABF20766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350DE6E-0440-2AC0-14DA-D0692D71D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3" y="1188281"/>
            <a:ext cx="11914413" cy="4494061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18EACEF0-2CA7-4666-E5FB-93AC816E106E}"/>
              </a:ext>
            </a:extLst>
          </p:cNvPr>
          <p:cNvSpPr txBox="1">
            <a:spLocks/>
          </p:cNvSpPr>
          <p:nvPr/>
        </p:nvSpPr>
        <p:spPr>
          <a:xfrm>
            <a:off x="138793" y="315843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The Input and Output of the Task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ea typeface="Tahom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51311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A2FB0E2-7EDF-A8BD-0A16-9BC7CCAC1EA4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Example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E037D27-CC61-5830-BEF6-26447BA0136F}"/>
              </a:ext>
            </a:extLst>
          </p:cNvPr>
          <p:cNvSpPr txBox="1"/>
          <p:nvPr/>
        </p:nvSpPr>
        <p:spPr>
          <a:xfrm>
            <a:off x="5624186" y="6285683"/>
            <a:ext cx="7114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[A Retrospective Analysis of the Fake News Challenge Stance-Detection Task](https://aclanthology.org/C18-1158) (</a:t>
            </a:r>
            <a:r>
              <a:rPr lang="en-US" altLang="zh-CN" sz="1400" dirty="0" err="1"/>
              <a:t>Hanselowski</a:t>
            </a:r>
            <a:r>
              <a:rPr lang="en-US" altLang="zh-CN" sz="1400" dirty="0"/>
              <a:t> et al., COLING 2018)</a:t>
            </a:r>
            <a:endParaRPr lang="zh-CN" altLang="en-US" sz="1400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3FE8C01-1F96-8F79-C976-7ABA7653C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" y="1130300"/>
            <a:ext cx="10250466" cy="485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31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8C4440D3-5346-6647-5722-7EACE7AA0113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ChatGPT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1E23494-20E0-B943-4C7A-E4AD330F5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48" y="758855"/>
            <a:ext cx="11196640" cy="56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35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85536B-CF2B-4BA9-B5F5-5B02060EC19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9925" y="-8259"/>
            <a:ext cx="5426075" cy="6866259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634516" y="2798179"/>
            <a:ext cx="6124064" cy="871766"/>
          </a:xfrm>
        </p:spPr>
        <p:txBody>
          <a:bodyPr>
            <a:noAutofit/>
          </a:bodyPr>
          <a:lstStyle/>
          <a:p>
            <a:pPr latinLnBrk="0"/>
            <a:r>
              <a:rPr lang="en-US" altLang="zh-CN" sz="4800" b="1" dirty="0">
                <a:solidFill>
                  <a:srgbClr val="FFC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Preliminary Work </a:t>
            </a:r>
            <a:endParaRPr lang="zh-CN" altLang="en-US" sz="4800" b="1" dirty="0">
              <a:solidFill>
                <a:srgbClr val="FFC000"/>
              </a:solidFill>
              <a:effectLst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58D66A8F-4D8C-47F2-8924-81FD1EC24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26131" y="2554098"/>
            <a:ext cx="2238112" cy="1026144"/>
          </a:xfrm>
          <a:solidFill>
            <a:srgbClr val="4969A5"/>
          </a:solidFill>
          <a:ln>
            <a:solidFill>
              <a:srgbClr val="4969A5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711149" y="2618671"/>
            <a:ext cx="1455124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87CC4F1-B141-4672-9BC7-F9B95A7E6C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97080" y="-8259"/>
            <a:ext cx="2859030" cy="137465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34859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B3CCA82-2AB3-F5D4-599E-5CCF2A8E4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692515"/>
            <a:ext cx="6096000" cy="3268494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721E72-2E35-54F9-3222-80173577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37A237A2-C359-A37A-D3C2-0D022C07464A}"/>
              </a:ext>
            </a:extLst>
          </p:cNvPr>
          <p:cNvSpPr txBox="1">
            <a:spLocks/>
          </p:cNvSpPr>
          <p:nvPr/>
        </p:nvSpPr>
        <p:spPr>
          <a:xfrm>
            <a:off x="314326" y="241334"/>
            <a:ext cx="11553826" cy="6103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0E419C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latin typeface="Tahoma"/>
                <a:ea typeface="Tahoma"/>
                <a:cs typeface="+mj-cs"/>
              </a:rPr>
              <a:t> </a:t>
            </a:r>
            <a:r>
              <a:rPr lang="en-US" altLang="zh-CN" dirty="0"/>
              <a:t>Exploratory work 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E419C"/>
              </a:solidFill>
              <a:effectLst/>
              <a:uLnTx/>
              <a:uFillTx/>
              <a:latin typeface="Tahoma"/>
              <a:cs typeface="+mj-cs"/>
            </a:endParaRPr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15E88CC8-8E1D-91E7-39A3-915000E4FC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5584517"/>
              </p:ext>
            </p:extLst>
          </p:nvPr>
        </p:nvGraphicFramePr>
        <p:xfrm>
          <a:off x="165239" y="1416529"/>
          <a:ext cx="6217257" cy="4024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88A3AB2C-88F6-7C4A-0C8A-3FE86A4B5C7D}"/>
              </a:ext>
            </a:extLst>
          </p:cNvPr>
          <p:cNvSpPr txBox="1"/>
          <p:nvPr/>
        </p:nvSpPr>
        <p:spPr>
          <a:xfrm>
            <a:off x="3852153" y="5206565"/>
            <a:ext cx="58415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</a:rPr>
              <a:t>Imbalanced Data !</a:t>
            </a:r>
            <a:endParaRPr lang="zh-CN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73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3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cd5ff57-a39c-496a-8f96-726bae8f625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模板页面">
  <a:themeElements>
    <a:clrScheme name="自定义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3.xml><?xml version="1.0" encoding="utf-8"?>
<a:theme xmlns:a="http://schemas.openxmlformats.org/drawingml/2006/main" name="1_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2103</TotalTime>
  <Words>1427</Words>
  <Application>Microsoft Office PowerPoint</Application>
  <PresentationFormat>宽屏</PresentationFormat>
  <Paragraphs>152</Paragraphs>
  <Slides>25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25</vt:i4>
      </vt:variant>
    </vt:vector>
  </HeadingPairs>
  <TitlesOfParts>
    <vt:vector size="39" baseType="lpstr">
      <vt:lpstr>system-ui</vt:lpstr>
      <vt:lpstr>等线</vt:lpstr>
      <vt:lpstr>华文楷体</vt:lpstr>
      <vt:lpstr>微软雅黑</vt:lpstr>
      <vt:lpstr>Arial</vt:lpstr>
      <vt:lpstr>Calibri</vt:lpstr>
      <vt:lpstr>Cambria Math</vt:lpstr>
      <vt:lpstr>Century Gothic</vt:lpstr>
      <vt:lpstr>Impact</vt:lpstr>
      <vt:lpstr>Tahoma</vt:lpstr>
      <vt:lpstr>Times New Roman</vt:lpstr>
      <vt:lpstr>模板页面</vt:lpstr>
      <vt:lpstr>主题5</vt:lpstr>
      <vt:lpstr>1_主题5</vt:lpstr>
      <vt:lpstr>Fake news challenge</vt:lpstr>
      <vt:lpstr>PowerPoint 演示文稿</vt:lpstr>
      <vt:lpstr>Introduction</vt:lpstr>
      <vt:lpstr>PowerPoint 演示文稿</vt:lpstr>
      <vt:lpstr>PowerPoint 演示文稿</vt:lpstr>
      <vt:lpstr>PowerPoint 演示文稿</vt:lpstr>
      <vt:lpstr>PowerPoint 演示文稿</vt:lpstr>
      <vt:lpstr>Preliminary Work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Related Work</vt:lpstr>
      <vt:lpstr>PowerPoint 演示文稿</vt:lpstr>
      <vt:lpstr>PowerPoint 演示文稿</vt:lpstr>
      <vt:lpstr>Top Team Score and human upper bound</vt:lpstr>
      <vt:lpstr>Other method: Ranking-based algorithm</vt:lpstr>
      <vt:lpstr>Other method: RoBERTa</vt:lpstr>
      <vt:lpstr>Exploring Summarization to Enhance Stance Detection</vt:lpstr>
      <vt:lpstr>Exploring Summarization to Enhance Stance Detection</vt:lpstr>
      <vt:lpstr>GPT model in Fake news detection</vt:lpstr>
      <vt:lpstr>Our Plan</vt:lpstr>
      <vt:lpstr>Our plan</vt:lpstr>
      <vt:lpstr>汇报完毕，请老师同学们批评指正。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yongnan zhong</cp:lastModifiedBy>
  <cp:revision>101</cp:revision>
  <dcterms:created xsi:type="dcterms:W3CDTF">2015-08-18T02:51:41Z</dcterms:created>
  <dcterms:modified xsi:type="dcterms:W3CDTF">2024-05-15T10:17:27Z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2017-12-19T12:41:15.3525786Z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